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9" r:id="rId3"/>
    <p:sldMasterId id="2147483691" r:id="rId4"/>
    <p:sldMasterId id="2147483704" r:id="rId5"/>
  </p:sldMasterIdLst>
  <p:notesMasterIdLst>
    <p:notesMasterId r:id="rId30"/>
  </p:notesMasterIdLst>
  <p:handoutMasterIdLst>
    <p:handoutMasterId r:id="rId31"/>
  </p:handoutMasterIdLst>
  <p:sldIdLst>
    <p:sldId id="324" r:id="rId6"/>
    <p:sldId id="335" r:id="rId7"/>
    <p:sldId id="307" r:id="rId8"/>
    <p:sldId id="308" r:id="rId9"/>
    <p:sldId id="267" r:id="rId10"/>
    <p:sldId id="327" r:id="rId11"/>
    <p:sldId id="270" r:id="rId12"/>
    <p:sldId id="314" r:id="rId13"/>
    <p:sldId id="334" r:id="rId14"/>
    <p:sldId id="273" r:id="rId15"/>
    <p:sldId id="275" r:id="rId16"/>
    <p:sldId id="276" r:id="rId17"/>
    <p:sldId id="329" r:id="rId18"/>
    <p:sldId id="278" r:id="rId19"/>
    <p:sldId id="330" r:id="rId20"/>
    <p:sldId id="315" r:id="rId21"/>
    <p:sldId id="277" r:id="rId22"/>
    <p:sldId id="331" r:id="rId23"/>
    <p:sldId id="336" r:id="rId24"/>
    <p:sldId id="337" r:id="rId25"/>
    <p:sldId id="316" r:id="rId26"/>
    <p:sldId id="333" r:id="rId27"/>
    <p:sldId id="271" r:id="rId28"/>
    <p:sldId id="325" r:id="rId29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>
          <p15:clr>
            <a:srgbClr val="A4A3A4"/>
          </p15:clr>
        </p15:guide>
        <p15:guide id="2" pos="29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BCE"/>
    <a:srgbClr val="66B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1460" autoAdjust="0"/>
  </p:normalViewPr>
  <p:slideViewPr>
    <p:cSldViewPr>
      <p:cViewPr varScale="1">
        <p:scale>
          <a:sx n="116" d="100"/>
          <a:sy n="116" d="100"/>
        </p:scale>
        <p:origin x="806" y="72"/>
      </p:cViewPr>
      <p:guideLst>
        <p:guide orient="horz" pos="1642"/>
        <p:guide pos="29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224DE-CB74-49FB-9663-554BB0678570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4A936-AAE1-4C61-B9E4-3BE6A49890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9970B22-A439-4F8D-B474-38AB2E8EF8C4}" type="datetimeFigureOut">
              <a:rPr lang="zh-CN" altLang="en-US" smtClean="0"/>
              <a:t>2019/11/16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B630B8A9-2882-4CA3-964F-B69047E8FF9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5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D77E8F4-36F5-42F3-8BF8-DD642CEEF7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30B8A9-2882-4CA3-964F-B69047E8F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0B8A9-2882-4CA3-964F-B69047E8FF9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380312" y="3795886"/>
            <a:ext cx="2088232" cy="1692275"/>
          </a:xfrm>
          <a:prstGeom prst="rect">
            <a:avLst/>
          </a:prstGeom>
          <a:blipFill dpi="0" rotWithShape="1">
            <a:blip r:embed="rId2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4876006"/>
            <a:ext cx="7668344" cy="0"/>
          </a:xfrm>
          <a:prstGeom prst="line">
            <a:avLst/>
          </a:prstGeom>
          <a:ln>
            <a:solidFill>
              <a:srgbClr val="80BA27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380312" y="3795886"/>
            <a:ext cx="2088232" cy="1692275"/>
          </a:xfrm>
          <a:prstGeom prst="rect">
            <a:avLst/>
          </a:prstGeom>
          <a:blipFill dpi="0" rotWithShape="1">
            <a:blip r:embed="rId2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4876006"/>
            <a:ext cx="7668344" cy="0"/>
          </a:xfrm>
          <a:prstGeom prst="line">
            <a:avLst/>
          </a:prstGeom>
          <a:ln>
            <a:solidFill>
              <a:srgbClr val="80BA27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661C9-3F80-416B-9E85-B833AC8A7AEB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2091B-3C4C-40AF-8AF6-A4D9AFE8B79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97A46-D52D-42FF-8CAB-E367B1E23AF4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D06C7-CA37-487C-9B9E-9FC876FB46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8E5C4-E060-4BD2-B6FA-EA39BF6F4FE8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09073-7557-4E1E-9E38-0054E747551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403BC-F337-465F-AF6F-1E457A14192C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D554F-BD2F-4F2E-B001-7E120D9F25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82ECA-9F0D-4865-8250-13C0697EC1A6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2A6E0-2D63-4757-AEEC-B320093F28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458B0-0A78-4FA5-BBB1-C57A2C3FCFA8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2AA81-88F7-4BD5-93D9-4517C85555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328E2-72C7-4027-B44E-E995CD6FA97A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F8959-D45E-4593-8A44-90B88A1D495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99419-7BC5-4DDC-B6EE-3980C26E6FA3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C96B0-1269-42F7-8BC9-C044B04185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D738-A394-42C5-9F8D-24787B1FFD3C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69269-B195-4E5B-B360-39DE6C8F7A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1FB94-0F0C-44D4-901E-40D02B84EE8F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D3635-5110-4DE4-ACDF-3270F56B9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56DF3-132E-4558-A329-DB300AB5FE99}" type="datetimeFigureOut">
              <a:rPr lang="zh-CN" altLang="en-US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AC5E8-143E-4C8E-8D68-2D651D77ED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8083324" cy="527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660232" y="-2082"/>
            <a:ext cx="2483768" cy="527985"/>
            <a:chOff x="4041662" y="-2082"/>
            <a:chExt cx="5102338" cy="527985"/>
          </a:xfrm>
        </p:grpSpPr>
        <p:sp>
          <p:nvSpPr>
            <p:cNvPr id="9" name="矩形 8"/>
            <p:cNvSpPr/>
            <p:nvPr/>
          </p:nvSpPr>
          <p:spPr>
            <a:xfrm>
              <a:off x="7986421" y="-2082"/>
              <a:ext cx="1157579" cy="5279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41647" y="-2082"/>
              <a:ext cx="1697639" cy="5279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41662" y="-2082"/>
              <a:ext cx="2299985" cy="527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810561" y="86796"/>
            <a:ext cx="173783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latin typeface="方正兰亭中黑_GBK" pitchFamily="2" charset="-122"/>
                <a:ea typeface="方正兰亭中黑_GBK" pitchFamily="2" charset="-122"/>
              </a:rPr>
              <a:t>输入标题文本</a:t>
            </a:r>
            <a:endParaRPr lang="en-US" altLang="zh-CN" sz="2000" dirty="0">
              <a:solidFill>
                <a:prstClr val="white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0B1802-179C-4096-B769-7001191F6BD5}" type="datetimeFigureOut">
              <a:rPr lang="zh-CN" altLang="en-US" smtClean="0"/>
              <a:t>2019/11/16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E3EB7E-5FB5-40F6-ACB9-655382460AAB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文字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380312" y="3795886"/>
            <a:ext cx="2088232" cy="1692275"/>
          </a:xfrm>
          <a:prstGeom prst="rect">
            <a:avLst/>
          </a:prstGeom>
          <a:blipFill dpi="0" rotWithShape="1">
            <a:blip r:embed="rId2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4876006"/>
            <a:ext cx="7668344" cy="0"/>
          </a:xfrm>
          <a:prstGeom prst="line">
            <a:avLst/>
          </a:prstGeom>
          <a:ln>
            <a:solidFill>
              <a:srgbClr val="80BA27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10552" y="152400"/>
            <a:ext cx="77889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120771" y="152400"/>
            <a:ext cx="86264" cy="322053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784858" y="302192"/>
            <a:ext cx="50995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7847857" y="105121"/>
            <a:ext cx="12961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hello_world</a:t>
            </a:r>
            <a:endParaRPr lang="zh-CN" altLang="en-US" sz="1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/>
          <a:lstStyle>
            <a:lvl1pPr eaLnBrk="1" hangingPunct="1">
              <a:defRPr sz="900" smtClean="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89E98CD-4087-4ACF-9AAE-5604F69A6C4C}" type="datetimeFigureOut">
              <a:rPr lang="zh-CN" altLang="en-US" smtClean="0"/>
              <a:t>2019/11/16</a:t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/>
          <a:lstStyle>
            <a:lvl1pPr algn="ctr" eaLnBrk="1" hangingPunct="1">
              <a:defRPr sz="900" smtClean="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/>
          <a:lstStyle>
            <a:lvl1pPr algn="r" eaLnBrk="1" hangingPunct="1">
              <a:defRPr sz="900" smtClean="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4CA6406B-CE47-44B6-BC5B-1B64704C5EB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A592ADA-4250-4FCF-A651-0F312BFFC3F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FDDBEC0-2DB8-4133-8823-AC5F1478E71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6917A98-DC89-415B-90C2-FF896C2376A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82F65E9-F25A-49E1-9E39-F7A4F8E4155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slide" Target="slide16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" b="235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0"/>
            <a:ext cx="9144000" cy="4019550"/>
          </a:xfrm>
          <a:prstGeom prst="rect">
            <a:avLst/>
          </a:prstGeom>
          <a:solidFill>
            <a:srgbClr val="3CBBCE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64" name="矩形 7"/>
          <p:cNvSpPr>
            <a:spLocks noChangeArrowheads="1"/>
          </p:cNvSpPr>
          <p:nvPr/>
        </p:nvSpPr>
        <p:spPr bwMode="auto">
          <a:xfrm>
            <a:off x="-1" y="4015979"/>
            <a:ext cx="9144000" cy="11239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73" name="文本框 27"/>
          <p:cNvSpPr txBox="1">
            <a:spLocks noChangeArrowheads="1"/>
          </p:cNvSpPr>
          <p:nvPr/>
        </p:nvSpPr>
        <p:spPr bwMode="auto">
          <a:xfrm>
            <a:off x="5508104" y="4240066"/>
            <a:ext cx="3325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+mn-ea"/>
                <a:ea typeface="+mn-ea"/>
              </a:rPr>
              <a:t>北部湾大学</a:t>
            </a:r>
            <a:r>
              <a:rPr lang="en-US" altLang="zh-CN" sz="2000" dirty="0">
                <a:solidFill>
                  <a:srgbClr val="FFFFFF"/>
                </a:solidFill>
                <a:latin typeface="+mn-ea"/>
                <a:ea typeface="+mn-ea"/>
              </a:rPr>
              <a:t>hello_world</a:t>
            </a:r>
            <a:r>
              <a:rPr lang="zh-CN" altLang="en-US" sz="2000" dirty="0">
                <a:solidFill>
                  <a:srgbClr val="FFFFFF"/>
                </a:solidFill>
                <a:latin typeface="+mn-ea"/>
                <a:ea typeface="+mn-ea"/>
              </a:rPr>
              <a:t>队</a:t>
            </a:r>
          </a:p>
        </p:txBody>
      </p:sp>
      <p:sp>
        <p:nvSpPr>
          <p:cNvPr id="15368" name="任意多边形 46"/>
          <p:cNvSpPr/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670 w 1053177"/>
              <a:gd name="T1" fmla="*/ 0 h 1123422"/>
              <a:gd name="T2" fmla="*/ 1052513 w 1053177"/>
              <a:gd name="T3" fmla="*/ 703617 h 1123422"/>
              <a:gd name="T4" fmla="*/ 932479 w 1053177"/>
              <a:gd name="T5" fmla="*/ 1097015 h 1123422"/>
              <a:gd name="T6" fmla="*/ 910280 w 1053177"/>
              <a:gd name="T7" fmla="*/ 1123950 h 1123422"/>
              <a:gd name="T8" fmla="*/ 0 w 1053177"/>
              <a:gd name="T9" fmla="*/ 1123950 h 1123422"/>
              <a:gd name="T10" fmla="*/ 0 w 1053177"/>
              <a:gd name="T11" fmla="*/ 96641 h 1123422"/>
              <a:gd name="T12" fmla="*/ 76092 w 1053177"/>
              <a:gd name="T13" fmla="*/ 55294 h 1123422"/>
              <a:gd name="T14" fmla="*/ 34967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369" name="椭圆 37"/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70" name="椭圆 38"/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71" name="任意多边形 42"/>
          <p:cNvSpPr/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983 w 410033"/>
              <a:gd name="T3" fmla="*/ 24546 h 1047702"/>
              <a:gd name="T4" fmla="*/ 409575 w 410033"/>
              <a:gd name="T5" fmla="*/ 523875 h 1047702"/>
              <a:gd name="T6" fmla="*/ 78983 w 410033"/>
              <a:gd name="T7" fmla="*/ 1023204 h 1047702"/>
              <a:gd name="T8" fmla="*/ 0 w 410033"/>
              <a:gd name="T9" fmla="*/ 1047750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372" name="椭圆 40"/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85717F-2B91-40D1-BD56-80AE4BD9F813}"/>
              </a:ext>
            </a:extLst>
          </p:cNvPr>
          <p:cNvSpPr txBox="1"/>
          <p:nvPr/>
        </p:nvSpPr>
        <p:spPr>
          <a:xfrm>
            <a:off x="6382948" y="453735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2019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36096" y="3363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1640" y="1548110"/>
            <a:ext cx="67490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zh-CN" sz="5400" dirty="0">
                <a:ln w="0"/>
                <a:solidFill>
                  <a:schemeClr val="bg1"/>
                </a:solidFill>
              </a:rPr>
              <a:t>交通</a:t>
            </a:r>
            <a:r>
              <a:rPr lang="en-US" altLang="zh-CN" sz="5400" dirty="0">
                <a:ln w="0"/>
                <a:solidFill>
                  <a:schemeClr val="bg1"/>
                </a:solidFill>
              </a:rPr>
              <a:t>-</a:t>
            </a:r>
            <a:r>
              <a:rPr lang="zh-CN" altLang="zh-CN" sz="5400" dirty="0">
                <a:ln w="0"/>
                <a:solidFill>
                  <a:schemeClr val="bg1"/>
                </a:solidFill>
              </a:rPr>
              <a:t>地铁客流量预测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nimBg="1"/>
      <p:bldP spid="15364" grpId="0" animBg="1"/>
      <p:bldP spid="15373" grpId="0"/>
      <p:bldP spid="15368" grpId="0" animBg="1"/>
      <p:bldP spid="15369" grpId="0" animBg="1"/>
      <p:bldP spid="15370" grpId="0" animBg="1"/>
      <p:bldP spid="15371" grpId="0" animBg="1"/>
      <p:bldP spid="15372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数据转换</a:t>
            </a: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组合 19"/>
          <p:cNvGrpSpPr/>
          <p:nvPr/>
        </p:nvGrpSpPr>
        <p:grpSpPr>
          <a:xfrm>
            <a:off x="486076" y="710563"/>
            <a:ext cx="2529923" cy="3383390"/>
            <a:chOff x="1419709" y="1270654"/>
            <a:chExt cx="1213553" cy="2354901"/>
          </a:xfrm>
        </p:grpSpPr>
        <p:sp>
          <p:nvSpPr>
            <p:cNvPr id="21" name="圆角矩形 20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rgbClr val="45BBCE"/>
            </a:solidFill>
            <a:ln w="349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1552084" y="1339854"/>
              <a:ext cx="948800" cy="90021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0" cap="none" spc="50" normalizeH="0" baseline="0" noProof="0" dirty="0">
                  <a:ln w="11430"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 Box 39"/>
            <p:cNvSpPr txBox="1">
              <a:spLocks noChangeArrowheads="1"/>
            </p:cNvSpPr>
            <p:nvPr/>
          </p:nvSpPr>
          <p:spPr bwMode="auto">
            <a:xfrm>
              <a:off x="1518166" y="2239233"/>
              <a:ext cx="1115096" cy="771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R="76200" lvl="0">
                <a:spcAft>
                  <a:spcPts val="600"/>
                </a:spcAft>
              </a:pPr>
              <a:r>
                <a:rPr lang="zh-CN" altLang="zh-CN" sz="1600" kern="0" dirty="0">
                  <a:latin typeface="+mn-ea"/>
                  <a:ea typeface="+mn-ea"/>
                  <a:cs typeface="宋体" panose="02010600030101010101" pitchFamily="2" charset="-122"/>
                </a:rPr>
                <a:t>根据建模需求，经过</a:t>
              </a:r>
              <a:r>
                <a:rPr lang="en-US" altLang="zh-CN" dirty="0">
                  <a:latin typeface="+mn-ea"/>
                  <a:ea typeface="+mn-ea"/>
                </a:rPr>
                <a:t>MapReduce</a:t>
              </a:r>
              <a:r>
                <a:rPr lang="zh-CN" altLang="zh-CN" sz="1600" kern="0" dirty="0">
                  <a:latin typeface="+mn-ea"/>
                  <a:ea typeface="+mn-ea"/>
                  <a:cs typeface="宋体" panose="02010600030101010101" pitchFamily="2" charset="-122"/>
                </a:rPr>
                <a:t>转换汇总得到每个站点的</a:t>
              </a:r>
              <a:r>
                <a:rPr lang="zh-CN" altLang="en-US" sz="1600" kern="0" dirty="0">
                  <a:latin typeface="+mn-ea"/>
                  <a:ea typeface="+mn-ea"/>
                  <a:cs typeface="宋体" panose="02010600030101010101" pitchFamily="2" charset="-122"/>
                </a:rPr>
                <a:t>日客</a:t>
              </a:r>
              <a:r>
                <a:rPr lang="zh-CN" altLang="zh-CN" sz="1600" kern="0" dirty="0">
                  <a:latin typeface="+mn-ea"/>
                  <a:ea typeface="+mn-ea"/>
                  <a:cs typeface="宋体" panose="02010600030101010101" pitchFamily="2" charset="-122"/>
                </a:rPr>
                <a:t>流量</a:t>
              </a:r>
              <a:r>
                <a:rPr lang="zh-CN" altLang="zh-CN" sz="1600" kern="0" dirty="0" smtClean="0">
                  <a:latin typeface="+mn-ea"/>
                  <a:ea typeface="+mn-ea"/>
                  <a:cs typeface="宋体" panose="02010600030101010101" pitchFamily="2" charset="-122"/>
                </a:rPr>
                <a:t>汇总</a:t>
              </a:r>
              <a:r>
                <a:rPr lang="zh-CN" altLang="en-US" sz="1600" kern="0" dirty="0" smtClean="0">
                  <a:latin typeface="+mn-ea"/>
                  <a:ea typeface="+mn-ea"/>
                  <a:cs typeface="宋体" panose="02010600030101010101" pitchFamily="2" charset="-122"/>
                </a:rPr>
                <a:t>，</a:t>
              </a:r>
              <a:r>
                <a:rPr lang="zh-CN" altLang="zh-CN" sz="1600" kern="0" dirty="0">
                  <a:latin typeface="+mn-ea"/>
                  <a:ea typeface="+mn-ea"/>
                  <a:cs typeface="宋体" panose="02010600030101010101" pitchFamily="2" charset="-122"/>
                </a:rPr>
                <a:t>共</a:t>
              </a:r>
              <a:r>
                <a:rPr lang="en-US" altLang="zh-CN" sz="1600" kern="0" dirty="0">
                  <a:latin typeface="+mn-ea"/>
                  <a:ea typeface="+mn-ea"/>
                  <a:cs typeface="宋体" panose="02010600030101010101" pitchFamily="2" charset="-122"/>
                </a:rPr>
                <a:t>2440</a:t>
              </a:r>
              <a:r>
                <a:rPr lang="zh-CN" altLang="zh-CN" sz="1600" kern="0" dirty="0">
                  <a:latin typeface="+mn-ea"/>
                  <a:ea typeface="+mn-ea"/>
                  <a:cs typeface="宋体" panose="02010600030101010101" pitchFamily="2" charset="-122"/>
                </a:rPr>
                <a:t>行数据</a:t>
              </a:r>
              <a:r>
                <a:rPr lang="zh-CN" altLang="en-US" sz="1600" kern="0" dirty="0">
                  <a:latin typeface="+mn-ea"/>
                  <a:ea typeface="+mn-ea"/>
                  <a:cs typeface="宋体" panose="02010600030101010101" pitchFamily="2" charset="-122"/>
                </a:rPr>
                <a:t>。</a:t>
              </a:r>
              <a:endPara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413513" y="4407739"/>
            <a:ext cx="7161910" cy="307777"/>
            <a:chOff x="1868930" y="4058213"/>
            <a:chExt cx="5846655" cy="307777"/>
          </a:xfrm>
        </p:grpSpPr>
        <p:grpSp>
          <p:nvGrpSpPr>
            <p:cNvPr id="27" name="组合 26"/>
            <p:cNvGrpSpPr/>
            <p:nvPr/>
          </p:nvGrpSpPr>
          <p:grpSpPr>
            <a:xfrm>
              <a:off x="1868930" y="4098093"/>
              <a:ext cx="417263" cy="228018"/>
              <a:chOff x="1868930" y="4098093"/>
              <a:chExt cx="417263" cy="228018"/>
            </a:xfrm>
          </p:grpSpPr>
          <p:sp>
            <p:nvSpPr>
              <p:cNvPr id="29" name="燕尾形 28"/>
              <p:cNvSpPr/>
              <p:nvPr/>
            </p:nvSpPr>
            <p:spPr>
              <a:xfrm>
                <a:off x="1868930" y="4098093"/>
                <a:ext cx="228018" cy="228018"/>
              </a:xfrm>
              <a:prstGeom prst="chevron">
                <a:avLst/>
              </a:prstGeom>
              <a:solidFill>
                <a:srgbClr val="45BBC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燕尾形 29"/>
              <p:cNvSpPr/>
              <p:nvPr/>
            </p:nvSpPr>
            <p:spPr>
              <a:xfrm>
                <a:off x="2058175" y="4098093"/>
                <a:ext cx="228018" cy="228018"/>
              </a:xfrm>
              <a:prstGeom prst="chevron">
                <a:avLst/>
              </a:prstGeom>
              <a:solidFill>
                <a:srgbClr val="45BBC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246272" y="4058213"/>
              <a:ext cx="5469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zh-CN" sz="1400" dirty="0"/>
                <a:t>原始数据</a:t>
              </a:r>
              <a:r>
                <a:rPr lang="zh-CN" altLang="zh-CN" sz="1400" kern="0" dirty="0">
                  <a:latin typeface="+mn-ea"/>
                  <a:cs typeface="宋体" panose="02010600030101010101" pitchFamily="2" charset="-122"/>
                </a:rPr>
                <a:t>是</a:t>
              </a:r>
              <a:r>
                <a:rPr lang="en-US" altLang="zh-CN" sz="1400" kern="0" dirty="0">
                  <a:latin typeface="+mn-ea"/>
                  <a:cs typeface="宋体" panose="02010600030101010101" pitchFamily="2" charset="-122"/>
                </a:rPr>
                <a:t>8-11</a:t>
              </a:r>
              <a:r>
                <a:rPr lang="zh-CN" altLang="zh-CN" sz="1400" kern="0" dirty="0">
                  <a:latin typeface="+mn-ea"/>
                  <a:cs typeface="宋体" panose="02010600030101010101" pitchFamily="2" charset="-122"/>
                </a:rPr>
                <a:t>月</a:t>
              </a:r>
              <a:r>
                <a:rPr lang="zh-CN" altLang="en-US" sz="1400" kern="0" dirty="0">
                  <a:latin typeface="+mn-ea"/>
                  <a:cs typeface="宋体" panose="02010600030101010101" pitchFamily="2" charset="-122"/>
                </a:rPr>
                <a:t>、</a:t>
              </a:r>
              <a:r>
                <a:rPr lang="zh-CN" altLang="zh-CN" sz="1400" kern="0" dirty="0">
                  <a:latin typeface="+mn-ea"/>
                  <a:cs typeface="宋体" panose="02010600030101010101" pitchFamily="2" charset="-122"/>
                </a:rPr>
                <a:t>共</a:t>
              </a:r>
              <a:r>
                <a:rPr lang="en-US" altLang="zh-CN" sz="1400" kern="0" dirty="0">
                  <a:latin typeface="+mn-ea"/>
                  <a:cs typeface="宋体" panose="02010600030101010101" pitchFamily="2" charset="-122"/>
                </a:rPr>
                <a:t>14G</a:t>
              </a:r>
              <a:r>
                <a:rPr lang="zh-CN" altLang="en-US" sz="1400" kern="0" dirty="0">
                  <a:latin typeface="+mn-ea"/>
                  <a:cs typeface="宋体" panose="02010600030101010101" pitchFamily="2" charset="-122"/>
                </a:rPr>
                <a:t>左右</a:t>
              </a:r>
              <a:r>
                <a:rPr lang="zh-CN" altLang="zh-CN" sz="1400" kern="0" dirty="0">
                  <a:latin typeface="+mn-ea"/>
                  <a:cs typeface="宋体" panose="02010600030101010101" pitchFamily="2" charset="-122"/>
                </a:rPr>
                <a:t>的</a:t>
              </a:r>
              <a:r>
                <a:rPr lang="en-US" altLang="zh-CN" sz="1400" kern="0" dirty="0">
                  <a:latin typeface="+mn-ea"/>
                  <a:cs typeface="宋体" panose="02010600030101010101" pitchFamily="2" charset="-122"/>
                </a:rPr>
                <a:t>csv</a:t>
              </a:r>
              <a:r>
                <a:rPr lang="zh-CN" altLang="zh-CN" sz="1400" kern="0" dirty="0">
                  <a:latin typeface="+mn-ea"/>
                  <a:cs typeface="宋体" panose="02010600030101010101" pitchFamily="2" charset="-122"/>
                </a:rPr>
                <a:t>文件。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25582" y="710563"/>
            <a:ext cx="2730794" cy="3383391"/>
            <a:chOff x="3156432" y="1270654"/>
            <a:chExt cx="1213553" cy="2354901"/>
          </a:xfrm>
        </p:grpSpPr>
        <p:sp>
          <p:nvSpPr>
            <p:cNvPr id="32" name="圆角矩形 31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rgbClr val="45BBCE"/>
            </a:solidFill>
            <a:ln w="349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288808" y="1311505"/>
              <a:ext cx="948801" cy="92856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0" cap="none" spc="50" normalizeH="0" baseline="0" noProof="0" dirty="0">
                  <a:ln w="11430"/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3220112" y="2248127"/>
              <a:ext cx="1086190" cy="100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dirty="0">
                  <a:latin typeface="+mn-ea"/>
                  <a:ea typeface="+mn-ea"/>
                </a:rPr>
                <a:t>再经过</a:t>
              </a:r>
              <a:r>
                <a:rPr lang="en-US" altLang="zh-CN" dirty="0">
                  <a:latin typeface="+mn-ea"/>
                  <a:ea typeface="+mn-ea"/>
                </a:rPr>
                <a:t>Pandas</a:t>
              </a:r>
              <a:r>
                <a:rPr lang="zh-CN" altLang="en-US" dirty="0">
                  <a:latin typeface="+mn-ea"/>
                  <a:ea typeface="+mn-ea"/>
                </a:rPr>
                <a:t>进行数据转换，进行特征工程，</a:t>
              </a:r>
              <a:r>
                <a:rPr lang="zh-CN" altLang="zh-CN" dirty="0">
                  <a:latin typeface="+mn-ea"/>
                  <a:ea typeface="+mn-ea"/>
                </a:rPr>
                <a:t>得到</a:t>
              </a:r>
              <a:r>
                <a:rPr lang="zh-CN" altLang="en-US" dirty="0">
                  <a:latin typeface="+mn-ea"/>
                  <a:ea typeface="+mn-ea"/>
                </a:rPr>
                <a:t>最后建模所需的</a:t>
              </a:r>
              <a:r>
                <a:rPr lang="en-US" altLang="zh-CN" dirty="0">
                  <a:latin typeface="+mn-ea"/>
                  <a:ea typeface="+mn-ea"/>
                </a:rPr>
                <a:t>DataFrame</a:t>
              </a:r>
              <a:r>
                <a:rPr lang="zh-CN" altLang="en-US" dirty="0">
                  <a:latin typeface="+mn-ea"/>
                  <a:ea typeface="+mn-ea"/>
                </a:rPr>
                <a:t>数据</a:t>
              </a:r>
              <a:r>
                <a:rPr lang="en-US" altLang="zh-CN" dirty="0">
                  <a:latin typeface="+mn-ea"/>
                  <a:ea typeface="+mn-ea"/>
                </a:rPr>
                <a:t>.</a:t>
              </a:r>
              <a:endParaRPr lang="en-US" altLang="zh-CN" kern="0" dirty="0">
                <a:solidFill>
                  <a:prstClr val="white"/>
                </a:solidFill>
                <a:latin typeface="+mn-ea"/>
                <a:ea typeface="+mn-ea"/>
              </a:endParaRPr>
            </a:p>
            <a:p>
              <a:pPr lvl="0" algn="ctr">
                <a:spcBef>
                  <a:spcPct val="0"/>
                </a:spcBef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12159" y="2343732"/>
            <a:ext cx="417263" cy="228018"/>
            <a:chOff x="2673784" y="2255757"/>
            <a:chExt cx="417263" cy="228018"/>
          </a:xfrm>
        </p:grpSpPr>
        <p:sp>
          <p:nvSpPr>
            <p:cNvPr id="50" name="燕尾形 49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模型选择</a:t>
            </a: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" name="直接连接符 6"/>
          <p:cNvCxnSpPr/>
          <p:nvPr/>
        </p:nvCxnSpPr>
        <p:spPr>
          <a:xfrm>
            <a:off x="4634936" y="1196502"/>
            <a:ext cx="0" cy="3679504"/>
          </a:xfrm>
          <a:prstGeom prst="line">
            <a:avLst/>
          </a:prstGeom>
          <a:ln>
            <a:solidFill>
              <a:srgbClr val="45BB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/>
          <p:nvPr/>
        </p:nvSpPr>
        <p:spPr>
          <a:xfrm>
            <a:off x="2943578" y="834181"/>
            <a:ext cx="3382715" cy="348878"/>
          </a:xfrm>
          <a:prstGeom prst="rect">
            <a:avLst/>
          </a:prstGeom>
          <a:solidFill>
            <a:srgbClr val="45BBCE"/>
          </a:solidFill>
        </p:spPr>
        <p:txBody>
          <a:bodyPr vert="horz" wrap="square" lIns="121920" tIns="60960" rIns="121920" bIns="6096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zh-CN" altLang="en-US" sz="1465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模型选择思路</a:t>
            </a:r>
            <a:endParaRPr lang="en-US" altLang="zh-CN" sz="1465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88043" y="2931790"/>
            <a:ext cx="729151" cy="729151"/>
          </a:xfrm>
          <a:prstGeom prst="ellipse">
            <a:avLst/>
          </a:prstGeom>
          <a:solidFill>
            <a:srgbClr val="45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Content Placeholder 2"/>
          <p:cNvSpPr txBox="1"/>
          <p:nvPr/>
        </p:nvSpPr>
        <p:spPr>
          <a:xfrm>
            <a:off x="467554" y="2355726"/>
            <a:ext cx="3688802" cy="861774"/>
          </a:xfrm>
          <a:prstGeom prst="rect">
            <a:avLst/>
          </a:prstGeom>
          <a:solidFill>
            <a:srgbClr val="45BBCE"/>
          </a:solidFill>
        </p:spPr>
        <p:txBody>
          <a:bodyPr vert="horz" wrap="square" lIns="121920" tIns="60960" rIns="121920" bIns="6096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1.</a:t>
            </a:r>
            <a:r>
              <a:rPr lang="zh-CN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根据现有模型进行构建</a:t>
            </a: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,</a:t>
            </a:r>
            <a:r>
              <a:rPr lang="zh-CN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并在有必要的情况下采取模型融合的手段完成任务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。</a:t>
            </a:r>
            <a:endParaRPr lang="en-US" altLang="zh-CN" sz="1465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Content Placeholder 2"/>
          <p:cNvSpPr txBox="1"/>
          <p:nvPr/>
        </p:nvSpPr>
        <p:spPr>
          <a:xfrm>
            <a:off x="5116833" y="2345623"/>
            <a:ext cx="3562919" cy="861774"/>
          </a:xfrm>
          <a:prstGeom prst="rect">
            <a:avLst/>
          </a:prstGeom>
          <a:solidFill>
            <a:srgbClr val="45BBCE"/>
          </a:solidFill>
        </p:spPr>
        <p:txBody>
          <a:bodyPr vert="horz" wrap="square" lIns="121920" tIns="60960" rIns="121920" bIns="6096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en-US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2.</a:t>
            </a:r>
            <a:r>
              <a:rPr lang="zh-CN" altLang="zh-CN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思考各变量之间的联系和关系，在现有原理和知识上进行公式联系以得出结果</a:t>
            </a:r>
            <a:r>
              <a:rPr lang="zh-CN" altLang="en-US" sz="1600" kern="0" dirty="0">
                <a:solidFill>
                  <a:schemeClr val="tx1">
                    <a:lumMod val="95000"/>
                    <a:lumOff val="5000"/>
                  </a:schemeClr>
                </a:solidFill>
                <a:cs typeface="宋体" panose="02010600030101010101" pitchFamily="2" charset="-122"/>
              </a:rPr>
              <a:t>。</a:t>
            </a:r>
            <a:endParaRPr lang="en-US" altLang="zh-CN" sz="1465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3158770" y="4092870"/>
            <a:ext cx="2952328" cy="615553"/>
          </a:xfrm>
          <a:prstGeom prst="rect">
            <a:avLst/>
          </a:prstGeom>
          <a:solidFill>
            <a:srgbClr val="45BBCE"/>
          </a:solidFill>
        </p:spPr>
        <p:txBody>
          <a:bodyPr vert="horz" wrap="square" lIns="121920" tIns="60960" rIns="121920" bIns="6096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zh-CN" altLang="en-US" sz="1600" kern="0" dirty="0">
                <a:solidFill>
                  <a:schemeClr val="tx1"/>
                </a:solidFill>
                <a:cs typeface="宋体" panose="02010600030101010101" pitchFamily="2" charset="-122"/>
              </a:rPr>
              <a:t>没有单个模型是万能的</a:t>
            </a:r>
            <a:r>
              <a:rPr lang="en-US" altLang="zh-CN" sz="1600" kern="0" dirty="0">
                <a:solidFill>
                  <a:schemeClr val="tx1"/>
                </a:solidFill>
                <a:cs typeface="宋体" panose="02010600030101010101" pitchFamily="2" charset="-122"/>
              </a:rPr>
              <a:t>,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zh-CN" altLang="en-US" sz="1600" kern="0" dirty="0">
                <a:solidFill>
                  <a:schemeClr val="tx1"/>
                </a:solidFill>
                <a:cs typeface="宋体" panose="02010600030101010101" pitchFamily="2" charset="-122"/>
              </a:rPr>
              <a:t>需要根据数据选择适合的模型</a:t>
            </a:r>
            <a:endParaRPr lang="en-US" altLang="zh-CN" sz="1600" kern="0" dirty="0">
              <a:solidFill>
                <a:schemeClr val="tx1"/>
              </a:solidFill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600" dirty="0"/>
              <a:t>线性模型的探索和尝试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矩形 6"/>
          <p:cNvSpPr/>
          <p:nvPr/>
        </p:nvSpPr>
        <p:spPr>
          <a:xfrm>
            <a:off x="251520" y="1641750"/>
            <a:ext cx="2749331" cy="1596386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dirty="0" smtClean="0"/>
              <a:t>右图：</a:t>
            </a:r>
            <a:r>
              <a:rPr lang="zh-CN" altLang="zh-CN" dirty="0" smtClean="0"/>
              <a:t>绘制</a:t>
            </a:r>
            <a:r>
              <a:rPr lang="zh-CN" altLang="zh-CN" dirty="0"/>
              <a:t>所有车站</a:t>
            </a:r>
            <a:r>
              <a:rPr lang="zh-CN" altLang="en-US" dirty="0"/>
              <a:t>的散点图</a:t>
            </a:r>
            <a:r>
              <a:rPr lang="zh-CN" altLang="zh-CN" dirty="0"/>
              <a:t>来观察其点的分布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489" y="1599843"/>
            <a:ext cx="2749331" cy="1596386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r>
              <a:rPr lang="zh-CN" altLang="en-US" dirty="0" smtClean="0"/>
              <a:t>下图：</a:t>
            </a:r>
            <a:r>
              <a:rPr lang="zh-CN" altLang="zh-CN" dirty="0" smtClean="0"/>
              <a:t>将</a:t>
            </a:r>
            <a:r>
              <a:rPr lang="zh-CN" altLang="zh-CN" dirty="0"/>
              <a:t>具有同一数量级的客流量的车站划分到同一组里面进行建模</a:t>
            </a:r>
            <a:endParaRPr lang="zh-CN" altLang="en-US" sz="1100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61631" y="3393208"/>
            <a:ext cx="2749331" cy="1596386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r>
              <a:rPr lang="zh-CN" altLang="en-US" dirty="0" smtClean="0"/>
              <a:t>左图：</a:t>
            </a:r>
            <a:r>
              <a:rPr lang="zh-CN" altLang="zh-CN" dirty="0" smtClean="0"/>
              <a:t>单个</a:t>
            </a:r>
            <a:r>
              <a:rPr lang="zh-CN" altLang="zh-CN" dirty="0"/>
              <a:t>车站按</a:t>
            </a:r>
            <a:r>
              <a:rPr lang="en-US" altLang="zh-CN" dirty="0"/>
              <a:t>7</a:t>
            </a:r>
            <a:r>
              <a:rPr lang="zh-CN" altLang="zh-CN" dirty="0"/>
              <a:t>天一周次来进行线性拟合</a:t>
            </a:r>
            <a:r>
              <a:rPr lang="zh-CN" altLang="en-US" dirty="0"/>
              <a:t>（以车站为对象）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161631" y="1599843"/>
            <a:ext cx="2739699" cy="159638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6051" y="2823499"/>
            <a:ext cx="1596384" cy="2749331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11" y="3403027"/>
            <a:ext cx="2749330" cy="1590274"/>
          </a:xfrm>
          <a:prstGeom prst="rect">
            <a:avLst/>
          </a:prstGeom>
        </p:spPr>
      </p:pic>
      <p:sp>
        <p:nvSpPr>
          <p:cNvPr id="13" name="TextBox 34"/>
          <p:cNvSpPr txBox="1"/>
          <p:nvPr/>
        </p:nvSpPr>
        <p:spPr>
          <a:xfrm>
            <a:off x="251519" y="479302"/>
            <a:ext cx="7992887" cy="10387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just">
              <a:buAutoNum type="arabicPeriod"/>
            </a:pP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对于左下图来说，研究对象是地铁站，其相当于是一个公式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Y=A1*x1+A2*x2+…+A7*x7+Q;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而这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就是这七天的系数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xi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就是这经过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one-hot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编码化处理的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</a:t>
            </a:r>
            <a:r>
              <a:rPr lang="zh-CN" altLang="en-US" sz="13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变量</a:t>
            </a:r>
            <a:r>
              <a:rPr lang="en-US" altLang="zh-CN" sz="13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3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自变量</a:t>
            </a:r>
            <a:r>
              <a:rPr lang="en-US" altLang="zh-CN" sz="13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3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3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 algn="just">
              <a:buAutoNum type="arabicPeriod"/>
            </a:pPr>
            <a:endParaRPr lang="en-US" altLang="zh-CN" sz="1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对于右下图来说，研究对象是</a:t>
            </a:r>
            <a:r>
              <a:rPr lang="en-US" altLang="zh-CN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week</a:t>
            </a:r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变量。                 </a:t>
            </a:r>
            <a:endParaRPr lang="en-US" altLang="zh-CN" sz="13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/>
            <a:r>
              <a:rPr lang="zh-CN" altLang="en-US" sz="13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很显然，经过建模以其在测试集上的效果来说，使用第一种研究方式相对较好。</a:t>
            </a:r>
            <a:endParaRPr lang="en-US" altLang="zh-CN" sz="13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6156176" y="1177861"/>
            <a:ext cx="2633802" cy="3068246"/>
            <a:chOff x="6084167" y="1925354"/>
            <a:chExt cx="2786856" cy="2096302"/>
          </a:xfrm>
        </p:grpSpPr>
        <p:sp>
          <p:nvSpPr>
            <p:cNvPr id="3" name="KMA1D1FEAF"/>
            <p:cNvSpPr>
              <a:spLocks noChangeArrowheads="1"/>
            </p:cNvSpPr>
            <p:nvPr/>
          </p:nvSpPr>
          <p:spPr bwMode="ltGray">
            <a:xfrm>
              <a:off x="6084167" y="1925354"/>
              <a:ext cx="2756472" cy="1935163"/>
            </a:xfrm>
            <a:prstGeom prst="rect">
              <a:avLst/>
            </a:prstGeom>
            <a:solidFill>
              <a:srgbClr val="45BBCE"/>
            </a:solidFill>
            <a:ln w="19050">
              <a:noFill/>
              <a:miter lim="800000"/>
            </a:ln>
            <a:effectLst/>
          </p:spPr>
          <p:txBody>
            <a:bodyPr wrap="none" lIns="97200" tIns="97200" rIns="98082" bIns="9720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SzPct val="80000"/>
                <a:buFont typeface="Marlett" pitchFamily="2" charset="2"/>
                <a:buChar char="i"/>
                <a:defRPr/>
              </a:pPr>
              <a:endParaRPr lang="ko-KR" altLang="ko-KR" b="1" kern="0">
                <a:solidFill>
                  <a:prstClr val="white"/>
                </a:solidFill>
                <a:ea typeface="굴림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4" name="그룹 21"/>
            <p:cNvGrpSpPr/>
            <p:nvPr/>
          </p:nvGrpSpPr>
          <p:grpSpPr bwMode="auto">
            <a:xfrm>
              <a:off x="6178233" y="1950393"/>
              <a:ext cx="2692790" cy="2071263"/>
              <a:chOff x="6426801" y="1868533"/>
              <a:chExt cx="2426077" cy="2071263"/>
            </a:xfrm>
          </p:grpSpPr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426801" y="2099841"/>
                <a:ext cx="2313953" cy="18399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zh-CN" altLang="zh-CN" sz="1400" dirty="0">
                    <a:latin typeface="+mn-ea"/>
                  </a:rPr>
                  <a:t>得出解决方法</a:t>
                </a:r>
                <a:r>
                  <a:rPr lang="en-US" altLang="zh-CN" sz="1400" dirty="0">
                    <a:latin typeface="+mn-ea"/>
                  </a:rPr>
                  <a:t>:</a:t>
                </a:r>
                <a:endParaRPr lang="zh-CN" altLang="zh-CN" sz="1400" dirty="0">
                  <a:latin typeface="+mn-ea"/>
                </a:endParaRPr>
              </a:p>
              <a:p>
                <a:r>
                  <a:rPr lang="zh-CN" altLang="en-US" sz="1400" dirty="0">
                    <a:latin typeface="+mn-ea"/>
                  </a:rPr>
                  <a:t>（</a:t>
                </a:r>
                <a:r>
                  <a:rPr lang="en-US" altLang="zh-CN" sz="1400" dirty="0">
                    <a:latin typeface="+mn-ea"/>
                  </a:rPr>
                  <a:t>1</a:t>
                </a:r>
                <a:r>
                  <a:rPr lang="zh-CN" altLang="en-US" sz="1400" dirty="0">
                    <a:latin typeface="+mn-ea"/>
                  </a:rPr>
                  <a:t>）</a:t>
                </a:r>
                <a:r>
                  <a:rPr lang="zh-CN" altLang="zh-CN" sz="1400" dirty="0">
                    <a:latin typeface="+mn-ea"/>
                  </a:rPr>
                  <a:t>对异常点进行恰到好处的处理，即对异常点进行既不会导致过拟合又不出现欠拟合现象的处理</a:t>
                </a:r>
                <a:r>
                  <a:rPr lang="zh-CN" altLang="en-US" sz="1400" dirty="0">
                    <a:latin typeface="+mn-ea"/>
                  </a:rPr>
                  <a:t>。</a:t>
                </a:r>
                <a:endParaRPr lang="zh-CN" altLang="zh-CN" sz="1400" dirty="0">
                  <a:latin typeface="+mn-ea"/>
                </a:endParaRPr>
              </a:p>
              <a:p>
                <a:r>
                  <a:rPr lang="zh-CN" altLang="en-US" sz="1400" dirty="0">
                    <a:latin typeface="+mn-ea"/>
                  </a:rPr>
                  <a:t>（</a:t>
                </a:r>
                <a:r>
                  <a:rPr lang="en-US" altLang="zh-CN" sz="1400" dirty="0">
                    <a:latin typeface="+mn-ea"/>
                  </a:rPr>
                  <a:t>2</a:t>
                </a:r>
                <a:r>
                  <a:rPr lang="zh-CN" altLang="en-US" sz="1400" dirty="0">
                    <a:latin typeface="+mn-ea"/>
                  </a:rPr>
                  <a:t>）</a:t>
                </a:r>
                <a:r>
                  <a:rPr lang="zh-CN" altLang="zh-CN" sz="1400" dirty="0">
                    <a:latin typeface="+mn-ea"/>
                  </a:rPr>
                  <a:t>对异常点单独建模拟合得到</a:t>
                </a:r>
                <a:r>
                  <a:rPr lang="en-US" altLang="zh-CN" sz="1400" dirty="0">
                    <a:latin typeface="+mn-ea"/>
                  </a:rPr>
                  <a:t>A</a:t>
                </a:r>
                <a:r>
                  <a:rPr lang="zh-CN" altLang="zh-CN" sz="1400" dirty="0">
                    <a:latin typeface="+mn-ea"/>
                  </a:rPr>
                  <a:t>模型，对</a:t>
                </a:r>
                <a:r>
                  <a:rPr lang="zh-CN" altLang="en-US" sz="1400" dirty="0">
                    <a:latin typeface="+mn-ea"/>
                  </a:rPr>
                  <a:t>处理过</a:t>
                </a:r>
                <a:r>
                  <a:rPr lang="zh-CN" altLang="zh-CN" sz="1400" dirty="0">
                    <a:latin typeface="+mn-ea"/>
                  </a:rPr>
                  <a:t>异常点的数据集进行线性拟合得到</a:t>
                </a:r>
                <a:r>
                  <a:rPr lang="en-US" altLang="zh-CN" sz="1400" dirty="0">
                    <a:latin typeface="+mn-ea"/>
                  </a:rPr>
                  <a:t>B</a:t>
                </a:r>
                <a:r>
                  <a:rPr lang="zh-CN" altLang="zh-CN" sz="1400" dirty="0">
                    <a:latin typeface="+mn-ea"/>
                  </a:rPr>
                  <a:t>模型，对于这两个模型，</a:t>
                </a:r>
                <a:r>
                  <a:rPr lang="zh-CN" altLang="en-US" sz="1400" dirty="0">
                    <a:latin typeface="+mn-ea"/>
                  </a:rPr>
                  <a:t>假设</a:t>
                </a:r>
                <a:r>
                  <a:rPr lang="zh-CN" altLang="zh-CN" sz="1400" dirty="0">
                    <a:latin typeface="+mn-ea"/>
                  </a:rPr>
                  <a:t>现在都是优秀的，之后进行模型融合</a:t>
                </a:r>
                <a:r>
                  <a:rPr lang="zh-CN" altLang="en-US" sz="1400" dirty="0">
                    <a:latin typeface="+mn-ea"/>
                  </a:rPr>
                  <a:t>得到结果模型</a:t>
                </a:r>
                <a:r>
                  <a:rPr lang="en-US" altLang="zh-CN" sz="1400" dirty="0">
                    <a:latin typeface="+mn-ea"/>
                  </a:rPr>
                  <a:t>C</a:t>
                </a:r>
                <a:r>
                  <a:rPr lang="zh-CN" altLang="zh-CN" sz="1400" dirty="0">
                    <a:latin typeface="+mn-ea"/>
                  </a:rPr>
                  <a:t>。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6538925" y="1868533"/>
                <a:ext cx="2313953" cy="231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marL="125730" indent="-12573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 panose="020B0604020202020204" pitchFamily="34" charset="0"/>
                  </a:rPr>
                  <a:t>三</a:t>
                </a:r>
                <a:endParaRPr lang="ko-KR" altLang="ko-KR" sz="16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 bwMode="auto">
          <a:xfrm>
            <a:off x="3302000" y="1179513"/>
            <a:ext cx="3060700" cy="2832396"/>
            <a:chOff x="3162325" y="1925354"/>
            <a:chExt cx="3238821" cy="1935163"/>
          </a:xfrm>
        </p:grpSpPr>
        <p:sp>
          <p:nvSpPr>
            <p:cNvPr id="8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rgbClr val="45BBCE"/>
            </a:solidFill>
            <a:ln w="19050">
              <a:noFill/>
              <a:miter lim="800000"/>
            </a:ln>
            <a:effectLst/>
          </p:spPr>
          <p:txBody>
            <a:bodyPr wrap="none" lIns="97200" tIns="97200" rIns="98082" bIns="9720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SzPct val="80000"/>
                <a:buFont typeface="Marlett" pitchFamily="2" charset="2"/>
                <a:buChar char="i"/>
                <a:defRPr/>
              </a:pPr>
              <a:endParaRPr lang="ko-KR" altLang="ko-KR" b="1" kern="0">
                <a:solidFill>
                  <a:prstClr val="white"/>
                </a:solidFill>
                <a:ea typeface="굴림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9" name="그룹 21"/>
            <p:cNvGrpSpPr/>
            <p:nvPr/>
          </p:nvGrpSpPr>
          <p:grpSpPr bwMode="auto">
            <a:xfrm>
              <a:off x="3344303" y="1949264"/>
              <a:ext cx="2681244" cy="1071280"/>
              <a:chOff x="6606780" y="1867404"/>
              <a:chExt cx="2415674" cy="1071280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6606780" y="2139618"/>
                <a:ext cx="2314139" cy="79906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zh-CN" sz="1400" dirty="0"/>
                  <a:t>根据上一点，按照常理来说，我们需要和谐 这个异常点</a:t>
                </a:r>
                <a:r>
                  <a:rPr lang="zh-CN" altLang="en-US" sz="1400" dirty="0"/>
                  <a:t>，虽然</a:t>
                </a:r>
                <a:r>
                  <a:rPr lang="zh-CN" altLang="zh-CN" sz="1400" dirty="0"/>
                  <a:t>异常点也属于我们的预测目标之一</a:t>
                </a:r>
                <a:r>
                  <a:rPr lang="zh-CN" altLang="en-US" sz="1400" dirty="0"/>
                  <a:t>，但</a:t>
                </a:r>
                <a:r>
                  <a:rPr lang="zh-CN" altLang="zh-CN" sz="1400" dirty="0"/>
                  <a:t>异常点的存在会导致模型拟合效果不好</a:t>
                </a:r>
                <a:r>
                  <a:rPr lang="zh-CN" altLang="en-US" sz="1400" dirty="0"/>
                  <a:t>。</a:t>
                </a:r>
                <a:endParaRPr lang="en-US" altLang="ko-KR" sz="1400" kern="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6708315" y="1867404"/>
                <a:ext cx="2314139" cy="231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marL="125730" indent="-12573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 panose="020B0604020202020204" pitchFamily="34" charset="0"/>
                  </a:rPr>
                  <a:t>二</a:t>
                </a:r>
                <a:endParaRPr lang="ko-KR" altLang="ko-KR" sz="16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422283" y="1177861"/>
            <a:ext cx="3060700" cy="2834050"/>
            <a:chOff x="115457" y="1925355"/>
            <a:chExt cx="3238821" cy="1935163"/>
          </a:xfrm>
        </p:grpSpPr>
        <p:sp>
          <p:nvSpPr>
            <p:cNvPr id="13" name="KMA1D1FEAF"/>
            <p:cNvSpPr>
              <a:spLocks noChangeArrowheads="1"/>
            </p:cNvSpPr>
            <p:nvPr/>
          </p:nvSpPr>
          <p:spPr bwMode="ltGray">
            <a:xfrm>
              <a:off x="115457" y="1925355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rgbClr val="45BBCE"/>
            </a:solidFill>
            <a:ln w="19050">
              <a:noFill/>
              <a:miter lim="800000"/>
            </a:ln>
            <a:effectLst/>
          </p:spPr>
          <p:txBody>
            <a:bodyPr wrap="none" lIns="97200" tIns="97200" rIns="98082" bIns="9720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SzPct val="80000"/>
                <a:buFont typeface="Marlett" pitchFamily="2" charset="2"/>
                <a:buChar char="i"/>
                <a:defRPr/>
              </a:pPr>
              <a:endParaRPr lang="ko-KR" altLang="ko-KR" b="1" kern="0" dirty="0">
                <a:solidFill>
                  <a:prstClr val="white"/>
                </a:solidFill>
                <a:ea typeface="굴림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4" name="그룹 21"/>
            <p:cNvGrpSpPr/>
            <p:nvPr/>
          </p:nvGrpSpPr>
          <p:grpSpPr bwMode="auto">
            <a:xfrm>
              <a:off x="270303" y="1950244"/>
              <a:ext cx="2624961" cy="1670920"/>
              <a:chOff x="6704839" y="1868384"/>
              <a:chExt cx="2364966" cy="1670920"/>
            </a:xfrm>
          </p:grpSpPr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6755667" y="2140939"/>
                <a:ext cx="2314138" cy="1398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zh-CN" sz="1400" dirty="0"/>
                  <a:t>观察散点图，可以发现有类似线性关系的痕迹，却又不像是，因为存在着一些离 集群 很远的点，而这些点成为了当前的点的分布的异常点，但不幸的是，这些异常点确是真实合理的存在以及影响模型拟合效果的因素。</a:t>
                </a:r>
              </a:p>
              <a:p>
                <a:pPr>
                  <a:defRPr/>
                </a:pPr>
                <a:endParaRPr lang="en-US" altLang="ko-KR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6704839" y="1868384"/>
                <a:ext cx="2314138" cy="231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marL="125730" indent="-12573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600" b="1" dirty="0">
                    <a:solidFill>
                      <a:srgbClr val="FFFFFF"/>
                    </a:solidFill>
                    <a:ea typeface="微软雅黑" panose="020B0503020204020204" pitchFamily="34" charset="-122"/>
                    <a:cs typeface="Arial" panose="020B0604020202020204" pitchFamily="34" charset="0"/>
                  </a:rPr>
                  <a:t>一</a:t>
                </a:r>
                <a:endParaRPr lang="ko-KR" altLang="ko-KR" sz="1600" b="1" dirty="0">
                  <a:solidFill>
                    <a:srgbClr val="FFFFFF"/>
                  </a:solidFill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" name="文本框 16"/>
          <p:cNvSpPr txBox="1"/>
          <p:nvPr/>
        </p:nvSpPr>
        <p:spPr>
          <a:xfrm>
            <a:off x="251520" y="12347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线性模型的探索和尝试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19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异常值的处理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3" name="矩形 102"/>
          <p:cNvSpPr/>
          <p:nvPr/>
        </p:nvSpPr>
        <p:spPr>
          <a:xfrm>
            <a:off x="379135" y="1131590"/>
            <a:ext cx="8513345" cy="3096344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>
                <a:solidFill>
                  <a:schemeClr val="bg1"/>
                </a:solidFill>
              </a:rPr>
              <a:t>采取单独对车站进行按星期几处理的方式来处理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/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车站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中对星期一处理掉星期一的异常的数据，再对星期二处理掉星期二的异常的数据、依次类推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处理规则是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0.25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分位数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记为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q)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0.75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分位数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记为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Q)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对数据进行判断，如果大于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(Q+1.5*(Q-q))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记为极大异常，如果小于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(q-1.5(Q-q))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记为极小异常；全部使用平均数代替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总结模型的选择</a:t>
            </a: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矩形 31"/>
          <p:cNvSpPr/>
          <p:nvPr/>
        </p:nvSpPr>
        <p:spPr>
          <a:xfrm>
            <a:off x="99077" y="1304925"/>
            <a:ext cx="4036970" cy="2628900"/>
          </a:xfrm>
          <a:prstGeom prst="rect">
            <a:avLst/>
          </a:prstGeom>
          <a:solidFill>
            <a:srgbClr val="45BBC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19738" y="1304925"/>
            <a:ext cx="88900" cy="26289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41"/>
          <p:cNvSpPr txBox="1"/>
          <p:nvPr/>
        </p:nvSpPr>
        <p:spPr>
          <a:xfrm>
            <a:off x="99077" y="141980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模型的选择</a:t>
            </a:r>
          </a:p>
        </p:txBody>
      </p:sp>
      <p:sp>
        <p:nvSpPr>
          <p:cNvPr id="40" name="等腰三角形 10"/>
          <p:cNvSpPr>
            <a:spLocks noChangeArrowheads="1"/>
          </p:cNvSpPr>
          <p:nvPr/>
        </p:nvSpPr>
        <p:spPr bwMode="auto">
          <a:xfrm rot="2750931">
            <a:off x="5972798" y="3898180"/>
            <a:ext cx="323850" cy="334962"/>
          </a:xfrm>
          <a:prstGeom prst="triangle">
            <a:avLst>
              <a:gd name="adj" fmla="val 50000"/>
            </a:avLst>
          </a:prstGeom>
          <a:solidFill>
            <a:srgbClr val="45BBCE"/>
          </a:solidFill>
          <a:ln>
            <a:noFill/>
          </a:ln>
        </p:spPr>
        <p:txBody>
          <a:bodyPr lIns="68562" tIns="34281" rIns="68562" bIns="3428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15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1" y="1304925"/>
            <a:ext cx="508509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等腰三角形 9"/>
          <p:cNvSpPr>
            <a:spLocks noChangeArrowheads="1"/>
          </p:cNvSpPr>
          <p:nvPr/>
        </p:nvSpPr>
        <p:spPr bwMode="auto">
          <a:xfrm rot="12094409">
            <a:off x="4425198" y="1215988"/>
            <a:ext cx="290513" cy="300037"/>
          </a:xfrm>
          <a:prstGeom prst="triangle">
            <a:avLst>
              <a:gd name="adj" fmla="val 50000"/>
            </a:avLst>
          </a:prstGeom>
          <a:solidFill>
            <a:srgbClr val="45BBCE"/>
          </a:solidFill>
          <a:ln>
            <a:noFill/>
          </a:ln>
        </p:spPr>
        <p:txBody>
          <a:bodyPr lIns="68562" tIns="34281" rIns="68562" bIns="3428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7" name="等腰三角形 8"/>
          <p:cNvSpPr>
            <a:spLocks noChangeArrowheads="1"/>
          </p:cNvSpPr>
          <p:nvPr/>
        </p:nvSpPr>
        <p:spPr bwMode="auto">
          <a:xfrm rot="7717980">
            <a:off x="7085812" y="2680324"/>
            <a:ext cx="307975" cy="315912"/>
          </a:xfrm>
          <a:prstGeom prst="triangle">
            <a:avLst>
              <a:gd name="adj" fmla="val 50000"/>
            </a:avLst>
          </a:prstGeom>
          <a:solidFill>
            <a:srgbClr val="45BBCE"/>
          </a:solidFill>
          <a:ln>
            <a:noFill/>
          </a:ln>
        </p:spPr>
        <p:txBody>
          <a:bodyPr lIns="68562" tIns="34281" rIns="68562" bIns="3428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3192" y="2063918"/>
            <a:ext cx="333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正则线性回归模型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  <a:defRPr/>
            </a:pPr>
            <a:r>
              <a:rPr lang="en-US" altLang="zh-CN" sz="1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xgboost. XGBRegressor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  <a:defRPr/>
            </a:pPr>
            <a:endParaRPr lang="en-US" altLang="zh-CN" sz="1400" b="1" kern="0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  <a:defRPr/>
            </a:pPr>
            <a:r>
              <a:rPr lang="zh-CN" altLang="en-US" sz="1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时间序列</a:t>
            </a:r>
            <a:r>
              <a:rPr lang="en-US" altLang="zh-CN" sz="1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ARMA</a:t>
            </a:r>
            <a:r>
              <a:rPr lang="zh-CN" altLang="en-US" sz="1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5" grpId="0"/>
      <p:bldP spid="40" grpId="0" animBg="1"/>
      <p:bldP spid="16" grpId="0" animBg="1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437" name="文本框 12"/>
          <p:cNvSpPr txBox="1">
            <a:spLocks noChangeArrowheads="1"/>
          </p:cNvSpPr>
          <p:nvPr/>
        </p:nvSpPr>
        <p:spPr bwMode="auto">
          <a:xfrm>
            <a:off x="2071686" y="2724150"/>
            <a:ext cx="4084489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建模过程</a:t>
            </a:r>
          </a:p>
        </p:txBody>
      </p:sp>
      <p:grpSp>
        <p:nvGrpSpPr>
          <p:cNvPr id="18438" name="组合 13"/>
          <p:cNvGrpSpPr>
            <a:grpSpLocks noChangeAspect="1"/>
          </p:cNvGrpSpPr>
          <p:nvPr/>
        </p:nvGrpSpPr>
        <p:grpSpPr bwMode="auto">
          <a:xfrm>
            <a:off x="5174901" y="2361604"/>
            <a:ext cx="4183856" cy="2611041"/>
            <a:chOff x="0" y="0"/>
            <a:chExt cx="5324473" cy="3322983"/>
          </a:xfrm>
        </p:grpSpPr>
        <p:pic>
          <p:nvPicPr>
            <p:cNvPr id="18441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2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2071686" cy="4039791"/>
            <a:chOff x="0" y="1178719"/>
            <a:chExt cx="2071686" cy="4039791"/>
          </a:xfrm>
        </p:grpSpPr>
        <p:sp>
          <p:nvSpPr>
            <p:cNvPr id="18436" name="文本框 8"/>
            <p:cNvSpPr txBox="1">
              <a:spLocks noChangeArrowheads="1"/>
            </p:cNvSpPr>
            <p:nvPr/>
          </p:nvSpPr>
          <p:spPr bwMode="auto">
            <a:xfrm>
              <a:off x="0" y="1178719"/>
              <a:ext cx="1121569" cy="403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5800" b="1" i="0" u="none" strike="noStrike" kern="1200" cap="none" spc="0" normalizeH="0" baseline="0" noProof="0" dirty="0">
                  <a:ln>
                    <a:noFill/>
                  </a:ln>
                  <a:solidFill>
                    <a:srgbClr val="45BBC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25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40" name="文本框 17"/>
            <p:cNvSpPr/>
            <p:nvPr/>
          </p:nvSpPr>
          <p:spPr bwMode="auto">
            <a:xfrm>
              <a:off x="107504" y="3676650"/>
              <a:ext cx="1964182" cy="696516"/>
            </a:xfrm>
            <a:custGeom>
              <a:avLst/>
              <a:gdLst>
                <a:gd name="T0" fmla="*/ 0 w 2484854"/>
                <a:gd name="T1" fmla="*/ 0 h 929514"/>
                <a:gd name="T2" fmla="*/ 2484438 w 2484854"/>
                <a:gd name="T3" fmla="*/ 0 h 929514"/>
                <a:gd name="T4" fmla="*/ 2484438 w 2484854"/>
                <a:gd name="T5" fmla="*/ 207782 h 929514"/>
                <a:gd name="T6" fmla="*/ 2083171 w 2484854"/>
                <a:gd name="T7" fmla="*/ 207782 h 929514"/>
                <a:gd name="T8" fmla="*/ 2083171 w 2484854"/>
                <a:gd name="T9" fmla="*/ 928688 h 929514"/>
                <a:gd name="T10" fmla="*/ 1453524 w 2484854"/>
                <a:gd name="T11" fmla="*/ 928688 h 929514"/>
                <a:gd name="T12" fmla="*/ 1453524 w 2484854"/>
                <a:gd name="T13" fmla="*/ 207782 h 929514"/>
                <a:gd name="T14" fmla="*/ 0 w 2484854"/>
                <a:gd name="T15" fmla="*/ 207782 h 929514"/>
                <a:gd name="T16" fmla="*/ 0 w 2484854"/>
                <a:gd name="T17" fmla="*/ 0 h 9295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84854" h="929514">
                  <a:moveTo>
                    <a:pt x="0" y="0"/>
                  </a:moveTo>
                  <a:lnTo>
                    <a:pt x="2484854" y="0"/>
                  </a:lnTo>
                  <a:lnTo>
                    <a:pt x="2484854" y="207967"/>
                  </a:lnTo>
                  <a:lnTo>
                    <a:pt x="2083520" y="207967"/>
                  </a:lnTo>
                  <a:lnTo>
                    <a:pt x="2083520" y="929514"/>
                  </a:lnTo>
                  <a:lnTo>
                    <a:pt x="1453767" y="929514"/>
                  </a:lnTo>
                  <a:lnTo>
                    <a:pt x="1453767" y="207967"/>
                  </a:lnTo>
                  <a:lnTo>
                    <a:pt x="0" y="207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模型建立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组合 9"/>
          <p:cNvGrpSpPr/>
          <p:nvPr/>
        </p:nvGrpSpPr>
        <p:grpSpPr bwMode="auto">
          <a:xfrm>
            <a:off x="5674964" y="1581164"/>
            <a:ext cx="2946656" cy="1542071"/>
            <a:chOff x="3946913" y="1827911"/>
            <a:chExt cx="1958168" cy="1283142"/>
          </a:xfrm>
          <a:solidFill>
            <a:srgbClr val="45BBCE"/>
          </a:solidFill>
        </p:grpSpPr>
        <p:sp>
          <p:nvSpPr>
            <p:cNvPr id="11" name="矩形 5"/>
            <p:cNvSpPr>
              <a:spLocks noChangeArrowheads="1"/>
            </p:cNvSpPr>
            <p:nvPr/>
          </p:nvSpPr>
          <p:spPr bwMode="auto">
            <a:xfrm>
              <a:off x="3946913" y="1827911"/>
              <a:ext cx="1958168" cy="12831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 flipH="1">
              <a:off x="4239472" y="2259514"/>
              <a:ext cx="1660224" cy="67846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36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dirty="0"/>
                <a:t>时间序列分析</a:t>
              </a:r>
              <a:endParaRPr lang="en-US" altLang="zh-CN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194218" y="1581163"/>
            <a:ext cx="2590640" cy="1542072"/>
            <a:chOff x="0" y="2095862"/>
            <a:chExt cx="1979711" cy="1283142"/>
          </a:xfrm>
          <a:solidFill>
            <a:srgbClr val="45BBCE"/>
          </a:solidFill>
        </p:grpSpPr>
        <p:sp>
          <p:nvSpPr>
            <p:cNvPr id="14" name="矩形 13"/>
            <p:cNvSpPr/>
            <p:nvPr/>
          </p:nvSpPr>
          <p:spPr>
            <a:xfrm>
              <a:off x="0" y="2095862"/>
              <a:ext cx="1979711" cy="128314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 flipH="1">
              <a:off x="153843" y="2527465"/>
              <a:ext cx="1754074" cy="3073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L2</a:t>
              </a:r>
              <a:r>
                <a:rPr lang="zh-CN" altLang="en-US" dirty="0"/>
                <a:t>正则</a:t>
              </a:r>
              <a:r>
                <a:rPr lang="zh-CN" altLang="zh-CN" dirty="0"/>
                <a:t>线性回归模型</a:t>
              </a:r>
              <a:endParaRPr lang="en-US" altLang="zh-CN" sz="2000" b="1" kern="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20908" y="3191730"/>
            <a:ext cx="2914354" cy="1388307"/>
            <a:chOff x="2072433" y="511758"/>
            <a:chExt cx="2009463" cy="1267904"/>
          </a:xfrm>
          <a:solidFill>
            <a:srgbClr val="45BBCE"/>
          </a:solidFill>
        </p:grpSpPr>
        <p:sp>
          <p:nvSpPr>
            <p:cNvPr id="17" name="矩形 11"/>
            <p:cNvSpPr>
              <a:spLocks noChangeArrowheads="1"/>
            </p:cNvSpPr>
            <p:nvPr/>
          </p:nvSpPr>
          <p:spPr bwMode="auto">
            <a:xfrm>
              <a:off x="2072433" y="511758"/>
              <a:ext cx="2009463" cy="12679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63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 flipH="1">
              <a:off x="2149765" y="834355"/>
              <a:ext cx="1753764" cy="33730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n-ea"/>
                </a:rPr>
                <a:t>xgboost.XGBRegressor</a:t>
              </a:r>
              <a:endParaRPr lang="en-US" altLang="zh-CN" sz="2000" b="1" kern="0" dirty="0">
                <a:solidFill>
                  <a:sysClr val="window" lastClr="FFFFFF">
                    <a:lumMod val="95000"/>
                  </a:sysClr>
                </a:solidFill>
                <a:latin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23528" y="91556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分别建</a:t>
            </a:r>
            <a:r>
              <a:rPr lang="zh-CN" altLang="en-US" sz="1400" dirty="0"/>
              <a:t>上述</a:t>
            </a:r>
            <a:r>
              <a:rPr lang="zh-CN" altLang="zh-CN" sz="1400" dirty="0"/>
              <a:t>三种模型</a:t>
            </a:r>
            <a:r>
              <a:rPr lang="zh-CN" altLang="zh-CN" sz="1400" dirty="0">
                <a:latin typeface="+mn-ea"/>
              </a:rPr>
              <a:t>训练预测以及进行测试集上的</a:t>
            </a:r>
            <a:r>
              <a:rPr lang="en-US" altLang="zh-CN" sz="1400" dirty="0">
                <a:latin typeface="+mn-ea"/>
              </a:rPr>
              <a:t>MAE(Mean Absolute Error)</a:t>
            </a:r>
            <a:r>
              <a:rPr lang="zh-CN" altLang="zh-CN" sz="1400" dirty="0">
                <a:latin typeface="+mn-ea"/>
              </a:rPr>
              <a:t>评估，然后对比结果，选取</a:t>
            </a:r>
            <a:r>
              <a:rPr lang="en-US" altLang="zh-CN" sz="1400" dirty="0">
                <a:latin typeface="+mn-ea"/>
              </a:rPr>
              <a:t>MAE</a:t>
            </a:r>
            <a:r>
              <a:rPr lang="zh-CN" altLang="zh-CN" sz="1400" dirty="0">
                <a:latin typeface="+mn-ea"/>
              </a:rPr>
              <a:t>最小的作为最终模型选择。</a:t>
            </a:r>
            <a:r>
              <a:rPr lang="en-US" altLang="zh-CN" sz="1400" dirty="0">
                <a:latin typeface="+mn-ea"/>
              </a:rPr>
              <a:t>【</a:t>
            </a:r>
            <a:r>
              <a:rPr lang="zh-CN" altLang="en-US" sz="1400" dirty="0">
                <a:latin typeface="+mn-ea"/>
              </a:rPr>
              <a:t>研究对象是：地铁站</a:t>
            </a:r>
            <a:r>
              <a:rPr lang="en-US" altLang="zh-CN" sz="1400" dirty="0">
                <a:latin typeface="+mn-ea"/>
              </a:rPr>
              <a:t>】</a:t>
            </a:r>
            <a:endParaRPr lang="zh-CN" altLang="zh-CN" sz="1400" dirty="0">
              <a:latin typeface="+mn-ea"/>
            </a:endParaRPr>
          </a:p>
        </p:txBody>
      </p: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784858" y="1581164"/>
            <a:ext cx="2930130" cy="1542071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 rotWithShape="1">
          <a:blip r:embed="rId4"/>
          <a:srcRect l="9000" r="13379"/>
          <a:stretch>
            <a:fillRect/>
          </a:stretch>
        </p:blipFill>
        <p:spPr>
          <a:xfrm>
            <a:off x="169268" y="3199665"/>
            <a:ext cx="2590640" cy="1388307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 rotWithShape="1">
          <a:blip r:embed="rId5"/>
          <a:srcRect r="44539"/>
          <a:stretch>
            <a:fillRect/>
          </a:stretch>
        </p:blipFill>
        <p:spPr>
          <a:xfrm>
            <a:off x="5735262" y="3202976"/>
            <a:ext cx="2935522" cy="14226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359385" y="3003799"/>
            <a:ext cx="5760640" cy="1438418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 cap="flat" cmpd="sng" algn="ctr">
            <a:solidFill>
              <a:srgbClr val="45BBC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3399842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由上的</a:t>
            </a:r>
            <a:r>
              <a:rPr lang="en-US" altLang="zh-CN" dirty="0"/>
              <a:t>MAE</a:t>
            </a:r>
            <a:r>
              <a:rPr lang="zh-CN" altLang="en-US" dirty="0"/>
              <a:t>值，我们最终选择</a:t>
            </a:r>
            <a:r>
              <a:rPr lang="en-US" altLang="zh-CN" dirty="0"/>
              <a:t>L2</a:t>
            </a:r>
            <a:r>
              <a:rPr lang="zh-CN" altLang="en-US" dirty="0"/>
              <a:t>正则线性回归模型，接下来余下部分详解线性回归模型的解题思路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699542"/>
            <a:ext cx="5760640" cy="1438419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 cap="flat" cmpd="sng" algn="ctr">
            <a:solidFill>
              <a:srgbClr val="45BBC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模型建立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9030" y="888853"/>
            <a:ext cx="521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L2</a:t>
            </a:r>
            <a:r>
              <a:rPr lang="zh-CN" altLang="en-US" dirty="0"/>
              <a:t>正则线性回归的</a:t>
            </a:r>
            <a:r>
              <a:rPr lang="en-US" altLang="zh-CN" dirty="0"/>
              <a:t>MAE</a:t>
            </a:r>
            <a:r>
              <a:rPr lang="zh-CN" altLang="en-US" dirty="0"/>
              <a:t>值：</a:t>
            </a:r>
            <a:r>
              <a:rPr lang="en-US" altLang="zh-CN" dirty="0"/>
              <a:t>2120.8985</a:t>
            </a:r>
          </a:p>
          <a:p>
            <a:r>
              <a:rPr lang="en-US" altLang="zh-CN" dirty="0"/>
              <a:t>xgboost.XGBRegressor</a:t>
            </a:r>
            <a:r>
              <a:rPr lang="zh-CN" altLang="zh-CN" dirty="0"/>
              <a:t>线性模型</a:t>
            </a:r>
            <a:r>
              <a:rPr lang="zh-CN" altLang="en-US" dirty="0"/>
              <a:t>的</a:t>
            </a:r>
            <a:r>
              <a:rPr lang="en-US" altLang="zh-CN" dirty="0"/>
              <a:t>MAE</a:t>
            </a:r>
            <a:r>
              <a:rPr lang="zh-CN" altLang="en-US" dirty="0"/>
              <a:t>值</a:t>
            </a:r>
            <a:r>
              <a:rPr lang="en-US" altLang="zh-CN" dirty="0"/>
              <a:t>:2188.4906</a:t>
            </a:r>
          </a:p>
          <a:p>
            <a:r>
              <a:rPr lang="zh-CN" altLang="zh-CN" dirty="0"/>
              <a:t>时间序列分析</a:t>
            </a:r>
            <a:r>
              <a:rPr lang="zh-CN" altLang="en-US" dirty="0"/>
              <a:t>的</a:t>
            </a:r>
            <a:r>
              <a:rPr lang="en-US" altLang="zh-CN" dirty="0"/>
              <a:t>MAE</a:t>
            </a:r>
            <a:r>
              <a:rPr lang="zh-CN" altLang="en-US" dirty="0"/>
              <a:t>值：</a:t>
            </a:r>
            <a:r>
              <a:rPr lang="en-US" altLang="zh-CN" dirty="0"/>
              <a:t>4641.8401</a:t>
            </a:r>
          </a:p>
          <a:p>
            <a:endParaRPr lang="zh-CN" altLang="en-US" dirty="0"/>
          </a:p>
        </p:txBody>
      </p:sp>
      <p:sp>
        <p:nvSpPr>
          <p:cNvPr id="8" name="等腰三角形 8"/>
          <p:cNvSpPr>
            <a:spLocks noChangeArrowheads="1"/>
          </p:cNvSpPr>
          <p:nvPr/>
        </p:nvSpPr>
        <p:spPr bwMode="auto">
          <a:xfrm rot="10800000">
            <a:off x="2843808" y="2198908"/>
            <a:ext cx="432047" cy="680657"/>
          </a:xfrm>
          <a:prstGeom prst="triangle">
            <a:avLst>
              <a:gd name="adj" fmla="val 54713"/>
            </a:avLst>
          </a:prstGeom>
          <a:solidFill>
            <a:srgbClr val="45BBCE"/>
          </a:solidFill>
          <a:ln>
            <a:noFill/>
          </a:ln>
        </p:spPr>
        <p:txBody>
          <a:bodyPr lIns="68562" tIns="34281" rIns="68562" bIns="3428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10" name="直接连接符 9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0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30AC95E-9946-41C1-A3D8-159991FB04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68147" y="2120972"/>
            <a:ext cx="3131840" cy="901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 rot="-2700000">
            <a:off x="2805761" y="226282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709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</a:rPr>
              <a:t>L2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</a:rPr>
              <a:t>正则线性回归模型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45556" y="1923678"/>
            <a:ext cx="79208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week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属性和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address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属性分别进行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one-hot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编码处理，即构造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0-1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向量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暂时不考虑稀疏的问题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count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label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。也就是得到：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count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矩阵。即：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251520" y="623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528" y="64575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为什么使用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正则？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528" y="1246105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范数能使拟合过程中防止过拟合，也就是有倾向让所有参数比较小。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995936" y="235372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786960"/>
              </p:ext>
            </p:extLst>
          </p:nvPr>
        </p:nvGraphicFramePr>
        <p:xfrm>
          <a:off x="4179888" y="2282825"/>
          <a:ext cx="12874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" name="Equation" r:id="rId4" imgW="1282680" imgH="711000" progId="Equation.DSMT4">
                  <p:embed/>
                </p:oleObj>
              </mc:Choice>
              <mc:Fallback>
                <p:oleObj name="Equation" r:id="rId4" imgW="1282680" imgH="7110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2282825"/>
                        <a:ext cx="1287462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139952" y="34495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621125"/>
              </p:ext>
            </p:extLst>
          </p:nvPr>
        </p:nvGraphicFramePr>
        <p:xfrm>
          <a:off x="4572000" y="3259138"/>
          <a:ext cx="8604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" name="Equation" r:id="rId6" imgW="863280" imgH="939600" progId="Equation.DSMT4">
                  <p:embed/>
                </p:oleObj>
              </mc:Choice>
              <mc:Fallback>
                <p:oleObj name="Equation" r:id="rId6" imgW="863280" imgH="9396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59138"/>
                        <a:ext cx="860425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323893" y="2001827"/>
            <a:ext cx="4052969" cy="202265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Freeform 5"/>
          <p:cNvSpPr/>
          <p:nvPr/>
        </p:nvSpPr>
        <p:spPr bwMode="auto">
          <a:xfrm>
            <a:off x="6721033" y="606252"/>
            <a:ext cx="890587" cy="380559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Freeform 5"/>
          <p:cNvSpPr/>
          <p:nvPr/>
        </p:nvSpPr>
        <p:spPr bwMode="auto">
          <a:xfrm>
            <a:off x="3108912" y="483518"/>
            <a:ext cx="890587" cy="380560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Freeform 5"/>
          <p:cNvSpPr/>
          <p:nvPr/>
        </p:nvSpPr>
        <p:spPr bwMode="auto">
          <a:xfrm>
            <a:off x="5064849" y="964278"/>
            <a:ext cx="561030" cy="239320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202916" y="1961444"/>
            <a:ext cx="6870975" cy="1940276"/>
          </a:xfrm>
          <a:prstGeom prst="rect">
            <a:avLst/>
          </a:prstGeom>
          <a:noFill/>
        </p:spPr>
        <p:txBody>
          <a:bodyPr wrap="square" lIns="72000" tIns="0" rIns="72000" bIns="180000" rtlCol="0">
            <a:noAutofit/>
          </a:bodyPr>
          <a:lstStyle/>
          <a:p>
            <a:pPr lvl="1">
              <a:defRPr/>
            </a:pPr>
            <a:r>
              <a: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队伍名称：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hello_world  </a:t>
            </a:r>
          </a:p>
          <a:p>
            <a:pPr lvl="1">
              <a:defRPr/>
            </a:pPr>
            <a:endParaRPr kumimoji="0" lang="zh-CN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lvl="1">
              <a:defRPr/>
            </a:pPr>
            <a:r>
              <a: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队长</a:t>
            </a:r>
            <a:r>
              <a:rPr kumimoji="0" lang="zh-CN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***</a:t>
            </a:r>
            <a:r>
              <a:rPr kumimoji="0" lang="zh-CN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(MapReduce)   </a:t>
            </a:r>
          </a:p>
          <a:p>
            <a:pPr lvl="1">
              <a:defRPr/>
            </a:pPr>
            <a:endParaRPr kumimoji="0" lang="zh-CN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lvl="1">
              <a:defRPr/>
            </a:pPr>
            <a:r>
              <a: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队员</a:t>
            </a:r>
            <a:r>
              <a:rPr kumimoji="0" lang="zh-CN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***(</a:t>
            </a:r>
            <a:r>
              <a:rPr lang="en-US" altLang="zh-CN" noProof="0" dirty="0"/>
              <a:t>F</a:t>
            </a:r>
            <a:r>
              <a:rPr lang="en-US" altLang="zh-CN" dirty="0" err="1"/>
              <a:t>eature</a:t>
            </a:r>
            <a:r>
              <a:rPr lang="en-US" altLang="zh-CN" dirty="0"/>
              <a:t> Modeling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**(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PPT)</a:t>
            </a:r>
          </a:p>
          <a:p>
            <a:pPr lvl="1"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lvl="1"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指导老师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***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**</a:t>
            </a:r>
            <a:endParaRPr kumimoji="0" lang="zh-CN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15616" y="86975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6350"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</a:p>
        </p:txBody>
      </p:sp>
      <p:sp>
        <p:nvSpPr>
          <p:cNvPr id="133" name="任意多边形 132"/>
          <p:cNvSpPr/>
          <p:nvPr/>
        </p:nvSpPr>
        <p:spPr>
          <a:xfrm>
            <a:off x="1032401" y="1225677"/>
            <a:ext cx="7212007" cy="3076575"/>
          </a:xfrm>
          <a:custGeom>
            <a:avLst/>
            <a:gdLst>
              <a:gd name="connsiteX0" fmla="*/ 2076450 w 7210425"/>
              <a:gd name="connsiteY0" fmla="*/ 0 h 3076575"/>
              <a:gd name="connsiteX1" fmla="*/ 7210425 w 7210425"/>
              <a:gd name="connsiteY1" fmla="*/ 0 h 3076575"/>
              <a:gd name="connsiteX2" fmla="*/ 7210425 w 7210425"/>
              <a:gd name="connsiteY2" fmla="*/ 3076575 h 3076575"/>
              <a:gd name="connsiteX3" fmla="*/ 0 w 7210425"/>
              <a:gd name="connsiteY3" fmla="*/ 3076575 h 3076575"/>
              <a:gd name="connsiteX4" fmla="*/ 0 w 7210425"/>
              <a:gd name="connsiteY4" fmla="*/ 228600 h 3076575"/>
              <a:gd name="connsiteX5" fmla="*/ 333375 w 7210425"/>
              <a:gd name="connsiteY5" fmla="*/ 228600 h 307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0425" h="3076575">
                <a:moveTo>
                  <a:pt x="2076450" y="0"/>
                </a:moveTo>
                <a:lnTo>
                  <a:pt x="7210425" y="0"/>
                </a:lnTo>
                <a:lnTo>
                  <a:pt x="7210425" y="3076575"/>
                </a:lnTo>
                <a:lnTo>
                  <a:pt x="0" y="3076575"/>
                </a:lnTo>
                <a:lnTo>
                  <a:pt x="0" y="228600"/>
                </a:lnTo>
                <a:lnTo>
                  <a:pt x="333375" y="22860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3976668" y="1203598"/>
            <a:ext cx="147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 w="6350"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Preface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6881E3AB-BEC2-4A33-8D97-BC136FB66756}"/>
              </a:ext>
            </a:extLst>
          </p:cNvPr>
          <p:cNvSpPr/>
          <p:nvPr/>
        </p:nvSpPr>
        <p:spPr bwMode="auto">
          <a:xfrm>
            <a:off x="3509443" y="4095240"/>
            <a:ext cx="890587" cy="380560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ED1CE4B-13BF-428B-BF21-038869C4E000}"/>
              </a:ext>
            </a:extLst>
          </p:cNvPr>
          <p:cNvSpPr/>
          <p:nvPr/>
        </p:nvSpPr>
        <p:spPr bwMode="auto">
          <a:xfrm>
            <a:off x="5622994" y="4476764"/>
            <a:ext cx="561030" cy="239320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7A116CD1-ED8F-492F-ABB2-7CAAF70B98A2}"/>
              </a:ext>
            </a:extLst>
          </p:cNvPr>
          <p:cNvSpPr/>
          <p:nvPr/>
        </p:nvSpPr>
        <p:spPr bwMode="auto">
          <a:xfrm>
            <a:off x="7471117" y="4404535"/>
            <a:ext cx="890587" cy="380559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3.58025E-6 L -0.15104 0.004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2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66667E-6 -2.46914E-7 L -0.19271 -0.0046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24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1.97531E-6 L -0.12639 -0.0024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1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1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2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7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2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3.58025E-6 L -0.15104 0.0049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2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66667E-6 -2.46914E-7 L -0.19271 -0.0046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2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1.97531E-6 L -0.12639 -0.0024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/>
      <p:bldP spid="13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 rot="18900000">
            <a:off x="2824189" y="229076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61002" y="123929"/>
            <a:ext cx="2728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</a:rPr>
              <a:t>L2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</a:rPr>
              <a:t>正则线性回归模型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251520" y="623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8936"/>
              </p:ext>
            </p:extLst>
          </p:nvPr>
        </p:nvGraphicFramePr>
        <p:xfrm>
          <a:off x="2907533" y="689722"/>
          <a:ext cx="21034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" name="Equation" r:id="rId4" imgW="2095500" imgH="254000" progId="Equation.DSMT4">
                  <p:embed/>
                </p:oleObj>
              </mc:Choice>
              <mc:Fallback>
                <p:oleObj name="Equation" r:id="rId4" imgW="2095500" imgH="2540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33" y="689722"/>
                        <a:ext cx="2103438" cy="25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395605"/>
              </p:ext>
            </p:extLst>
          </p:nvPr>
        </p:nvGraphicFramePr>
        <p:xfrm>
          <a:off x="1084462" y="1946271"/>
          <a:ext cx="36417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3" r:id="rId6" imgW="3632200" imgH="736600" progId="Equation.DSMT4">
                  <p:embed/>
                </p:oleObj>
              </mc:Choice>
              <mc:Fallback>
                <p:oleObj r:id="rId6" imgW="3632200" imgH="7366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462" y="1946271"/>
                        <a:ext cx="3641725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899432"/>
              </p:ext>
            </p:extLst>
          </p:nvPr>
        </p:nvGraphicFramePr>
        <p:xfrm>
          <a:off x="2165846" y="2923116"/>
          <a:ext cx="32162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" name="Equation" r:id="rId8" imgW="3225600" imgH="634680" progId="Equation.DSMT4">
                  <p:embed/>
                </p:oleObj>
              </mc:Choice>
              <mc:Fallback>
                <p:oleObj name="Equation" r:id="rId8" imgW="3225600" imgH="6346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846" y="2923116"/>
                        <a:ext cx="321627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914680"/>
              </p:ext>
            </p:extLst>
          </p:nvPr>
        </p:nvGraphicFramePr>
        <p:xfrm>
          <a:off x="994294" y="3794739"/>
          <a:ext cx="1803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" name="Equation" r:id="rId10" imgW="1803240" imgH="228600" progId="Equation.DSMT4">
                  <p:embed/>
                </p:oleObj>
              </mc:Choice>
              <mc:Fallback>
                <p:oleObj name="Equation" r:id="rId10" imgW="1803240" imgH="2286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294" y="3794739"/>
                        <a:ext cx="1803400" cy="228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71500" y="640025"/>
            <a:ext cx="28360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目标函数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:(L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L2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正则项的系数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)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1500" y="1054658"/>
            <a:ext cx="9361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即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60686" y="1396060"/>
            <a:ext cx="83529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根据线性代数知识将向量平方和转为向量内积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，之后化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简求导，令导数为零，即可求出回归系数矩阵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是一个回归系数矩阵。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也就是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: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60686" y="2858786"/>
            <a:ext cx="20162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求导并令导函数为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0: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60686" y="3730555"/>
            <a:ext cx="8984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所以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,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46414" y="4172112"/>
            <a:ext cx="71865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也就求出了回归系数矩阵，思路与多元线性回归类似，只不过多了一个正则化项的限制。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是训练数据集，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L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是</a:t>
            </a:r>
            <a:r>
              <a:rPr lang="zh-CN" altLang="en-US" sz="1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人为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给定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的，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是单位矩阵，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是训练集标签。所以，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可求。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950"/>
          <p:cNvSpPr>
            <a:spLocks noChangeArrowheads="1"/>
          </p:cNvSpPr>
          <p:nvPr/>
        </p:nvSpPr>
        <p:spPr bwMode="auto">
          <a:xfrm>
            <a:off x="893647" y="10645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063975"/>
              </p:ext>
            </p:extLst>
          </p:nvPr>
        </p:nvGraphicFramePr>
        <p:xfrm>
          <a:off x="763360" y="1084981"/>
          <a:ext cx="2125663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" name="Equation" r:id="rId12" imgW="2120900" imgH="254000" progId="Equation.DSMT4">
                  <p:embed/>
                </p:oleObj>
              </mc:Choice>
              <mc:Fallback>
                <p:oleObj name="Equation" r:id="rId12" imgW="2120900" imgH="254000" progId="Equation.DSMT4">
                  <p:embed/>
                  <p:pic>
                    <p:nvPicPr>
                      <p:cNvPr id="0" name="Object 9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360" y="1084981"/>
                        <a:ext cx="2125663" cy="25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33" name="文本框 12"/>
          <p:cNvSpPr txBox="1">
            <a:spLocks noChangeArrowheads="1"/>
          </p:cNvSpPr>
          <p:nvPr/>
        </p:nvSpPr>
        <p:spPr bwMode="auto">
          <a:xfrm>
            <a:off x="2071686" y="2724150"/>
            <a:ext cx="4012481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solidFill>
                  <a:srgbClr val="45BB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5BBC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2534" name="组合 13"/>
          <p:cNvGrpSpPr>
            <a:grpSpLocks noChangeAspect="1"/>
          </p:cNvGrpSpPr>
          <p:nvPr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22537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8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878807" cy="4039791"/>
            <a:chOff x="0" y="1178719"/>
            <a:chExt cx="1878807" cy="4039791"/>
          </a:xfrm>
        </p:grpSpPr>
        <p:sp>
          <p:nvSpPr>
            <p:cNvPr id="22532" name="文本框 8"/>
            <p:cNvSpPr txBox="1">
              <a:spLocks noChangeArrowheads="1"/>
            </p:cNvSpPr>
            <p:nvPr/>
          </p:nvSpPr>
          <p:spPr bwMode="auto">
            <a:xfrm>
              <a:off x="0" y="1178719"/>
              <a:ext cx="1121569" cy="403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5800" b="1" i="0" u="none" strike="noStrike" kern="1200" cap="none" spc="0" normalizeH="0" baseline="0" noProof="0" dirty="0">
                  <a:ln>
                    <a:noFill/>
                  </a:ln>
                  <a:solidFill>
                    <a:srgbClr val="45BBC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5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536" name="文本框 19"/>
            <p:cNvSpPr/>
            <p:nvPr/>
          </p:nvSpPr>
          <p:spPr bwMode="auto">
            <a:xfrm>
              <a:off x="348854" y="3667125"/>
              <a:ext cx="1529953" cy="739379"/>
            </a:xfrm>
            <a:custGeom>
              <a:avLst/>
              <a:gdLst>
                <a:gd name="T0" fmla="*/ 1342483 w 2039375"/>
                <a:gd name="T1" fmla="*/ 0 h 987152"/>
                <a:gd name="T2" fmla="*/ 2039937 w 2039375"/>
                <a:gd name="T3" fmla="*/ 0 h 987152"/>
                <a:gd name="T4" fmla="*/ 2030509 w 2039375"/>
                <a:gd name="T5" fmla="*/ 107024 h 987152"/>
                <a:gd name="T6" fmla="*/ 1707205 w 2039375"/>
                <a:gd name="T7" fmla="*/ 682041 h 987152"/>
                <a:gd name="T8" fmla="*/ 790077 w 2039375"/>
                <a:gd name="T9" fmla="*/ 985838 h 987152"/>
                <a:gd name="T10" fmla="*/ 0 w 2039375"/>
                <a:gd name="T11" fmla="*/ 843000 h 987152"/>
                <a:gd name="T12" fmla="*/ 0 w 2039375"/>
                <a:gd name="T13" fmla="*/ 246065 h 987152"/>
                <a:gd name="T14" fmla="*/ 717475 w 2039375"/>
                <a:gd name="T15" fmla="*/ 457125 h 987152"/>
                <a:gd name="T16" fmla="*/ 1178709 w 2039375"/>
                <a:gd name="T17" fmla="*/ 314286 h 987152"/>
                <a:gd name="T18" fmla="*/ 1338859 w 2039375"/>
                <a:gd name="T19" fmla="*/ 40069 h 987152"/>
                <a:gd name="T20" fmla="*/ 1342483 w 2039375"/>
                <a:gd name="T21" fmla="*/ 0 h 9871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39375" h="987152">
                  <a:moveTo>
                    <a:pt x="1342113" y="0"/>
                  </a:moveTo>
                  <a:lnTo>
                    <a:pt x="2039375" y="0"/>
                  </a:lnTo>
                  <a:lnTo>
                    <a:pt x="2029950" y="107167"/>
                  </a:lnTo>
                  <a:cubicBezTo>
                    <a:pt x="1986855" y="338921"/>
                    <a:pt x="1879117" y="530849"/>
                    <a:pt x="1706735" y="682950"/>
                  </a:cubicBezTo>
                  <a:cubicBezTo>
                    <a:pt x="1476894" y="885752"/>
                    <a:pt x="1171268" y="987152"/>
                    <a:pt x="789859" y="987152"/>
                  </a:cubicBezTo>
                  <a:cubicBezTo>
                    <a:pt x="471069" y="987152"/>
                    <a:pt x="207783" y="939476"/>
                    <a:pt x="0" y="844124"/>
                  </a:cubicBezTo>
                  <a:lnTo>
                    <a:pt x="0" y="246393"/>
                  </a:lnTo>
                  <a:cubicBezTo>
                    <a:pt x="229130" y="387287"/>
                    <a:pt x="468222" y="457734"/>
                    <a:pt x="717277" y="457734"/>
                  </a:cubicBezTo>
                  <a:cubicBezTo>
                    <a:pt x="910828" y="457734"/>
                    <a:pt x="1064530" y="410057"/>
                    <a:pt x="1178384" y="314705"/>
                  </a:cubicBezTo>
                  <a:cubicBezTo>
                    <a:pt x="1263774" y="243191"/>
                    <a:pt x="1317143" y="151663"/>
                    <a:pt x="1338490" y="40122"/>
                  </a:cubicBezTo>
                  <a:lnTo>
                    <a:pt x="13421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nimBg="1"/>
      <p:bldP spid="225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3" name="直接连接符 2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" name="文本框 5"/>
          <p:cNvSpPr txBox="1"/>
          <p:nvPr/>
        </p:nvSpPr>
        <p:spPr>
          <a:xfrm>
            <a:off x="302985" y="14766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预测结果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302984" y="627535"/>
          <a:ext cx="8445478" cy="4327528"/>
        </p:xfrm>
        <a:graphic>
          <a:graphicData uri="http://schemas.openxmlformats.org/drawingml/2006/table">
            <a:tbl>
              <a:tblPr/>
              <a:tblGrid>
                <a:gridCol w="529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7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3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07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70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28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137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285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3284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日期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Trade Address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预测客流量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日期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Trade Address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预测客流量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日期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Trade Address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预测客流量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日期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Trade Address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预测客流量</a:t>
                      </a:r>
                    </a:p>
                  </a:txBody>
                  <a:tcPr marL="3915" marR="3915" marT="391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35663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41307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20484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573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42319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20905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36651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581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44182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20374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45313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582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55537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22584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41408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54315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19740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43441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54091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17712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36767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599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44353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21199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15684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24497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16670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19862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15993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24511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16598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20806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15857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25026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16449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19682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17256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28521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18341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22200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11721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25425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16655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26248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19631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14808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21572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16214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24998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16925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20424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20565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15867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17839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20468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10273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17689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20528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16061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17632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23436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11215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17588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18568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22820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11205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16535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17998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21474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10755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15259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17572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21011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10502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16275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18213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13968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25925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33735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20909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14048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30431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34550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21245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13918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29878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34156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21048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14708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38278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39269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22607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14494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51468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37387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22144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13767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44800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34103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20232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14278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27299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34435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21457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23316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19712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46188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23191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20398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19951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46534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23219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20231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19863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45696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27473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21865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2015-12-04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54188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32211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21599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22191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75992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31580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19608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20339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69852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198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25361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20999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19985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2015-12-07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46296</a:t>
                      </a:r>
                    </a:p>
                  </a:txBody>
                  <a:tcPr marL="3915" marR="3915" marT="39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我们的优势</a:t>
            </a: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Freeform 8"/>
          <p:cNvSpPr/>
          <p:nvPr/>
        </p:nvSpPr>
        <p:spPr bwMode="gray">
          <a:xfrm flipH="1">
            <a:off x="865636" y="1015391"/>
            <a:ext cx="3700981" cy="1824245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63792" rIns="95688" bIns="127584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基于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Map Reduce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的数据处理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在</a:t>
            </a:r>
            <a:r>
              <a: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hadoop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集群上使用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Map Reduce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离线计算，在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极少的时间里处理大量的数据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,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效率和</a:t>
            </a:r>
            <a:r>
              <a:rPr lang="zh-CN" altLang="en-US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rPr>
              <a:t>可维护性高。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8" name="Freeform 9"/>
          <p:cNvSpPr/>
          <p:nvPr/>
        </p:nvSpPr>
        <p:spPr bwMode="gray">
          <a:xfrm>
            <a:off x="865636" y="3003798"/>
            <a:ext cx="3700981" cy="1778064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127584" rIns="95688" bIns="127584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Onehot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编码：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week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属性和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address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属性分别进行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one-hot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编码处理，即构造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0-1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向量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暂时不考虑稀疏的问题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有效解决哑变量对模型预测的问题。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9" name="Freeform 10"/>
          <p:cNvSpPr/>
          <p:nvPr/>
        </p:nvSpPr>
        <p:spPr bwMode="gray">
          <a:xfrm>
            <a:off x="4693528" y="2957617"/>
            <a:ext cx="3700981" cy="1824245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127584" rIns="95688" bIns="127584" anchor="t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0" name="Freeform 8"/>
          <p:cNvSpPr/>
          <p:nvPr/>
        </p:nvSpPr>
        <p:spPr bwMode="gray">
          <a:xfrm>
            <a:off x="4699405" y="1015391"/>
            <a:ext cx="3694280" cy="1819509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7B8294"/>
            </a:solidFill>
            <a:miter lim="800000"/>
          </a:ln>
          <a:effectLst/>
        </p:spPr>
        <p:txBody>
          <a:bodyPr lIns="95688" tIns="63792" rIns="95688" bIns="127584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gray">
          <a:xfrm>
            <a:off x="865636" y="4462540"/>
            <a:ext cx="3694280" cy="319322"/>
          </a:xfrm>
          <a:prstGeom prst="rect">
            <a:avLst/>
          </a:prstGeom>
          <a:solidFill>
            <a:srgbClr val="45BBCE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marL="0" marR="0" lvl="0" indent="0" algn="l" defTabSz="7105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zh-CN" sz="14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gray">
          <a:xfrm>
            <a:off x="4700228" y="4462540"/>
            <a:ext cx="3694280" cy="319322"/>
          </a:xfrm>
          <a:prstGeom prst="rect">
            <a:avLst/>
          </a:prstGeom>
          <a:solidFill>
            <a:srgbClr val="45BBCE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marL="0" marR="0" lvl="0" indent="0" algn="l" defTabSz="7105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zh-CN" sz="14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gray">
          <a:xfrm>
            <a:off x="4700228" y="1015391"/>
            <a:ext cx="3694280" cy="319322"/>
          </a:xfrm>
          <a:prstGeom prst="rect">
            <a:avLst/>
          </a:prstGeom>
          <a:solidFill>
            <a:srgbClr val="45BBCE"/>
          </a:solidFill>
          <a:ln w="12700">
            <a:noFill/>
            <a:miter lim="800000"/>
          </a:ln>
          <a:effectLst/>
        </p:spPr>
        <p:txBody>
          <a:bodyPr lIns="95688" tIns="63792" rIns="95688" bIns="63792" anchor="ctr"/>
          <a:lstStyle/>
          <a:p>
            <a:pPr marL="0" marR="0" lvl="0" indent="0" algn="l" defTabSz="7105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gray">
          <a:xfrm>
            <a:off x="865636" y="1015391"/>
            <a:ext cx="3694280" cy="319322"/>
          </a:xfrm>
          <a:prstGeom prst="rect">
            <a:avLst/>
          </a:prstGeom>
          <a:solidFill>
            <a:srgbClr val="45BBCE"/>
          </a:solidFill>
          <a:ln w="12700">
            <a:noFill/>
            <a:round/>
          </a:ln>
          <a:effectLst/>
        </p:spPr>
        <p:txBody>
          <a:bodyPr wrap="none" lIns="81016" tIns="40508" rIns="81016" bIns="40508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Gruppieren 43"/>
          <p:cNvGrpSpPr/>
          <p:nvPr/>
        </p:nvGrpSpPr>
        <p:grpSpPr bwMode="gray">
          <a:xfrm>
            <a:off x="3760901" y="2015882"/>
            <a:ext cx="1720361" cy="1720474"/>
            <a:chOff x="2804400" y="1911431"/>
            <a:chExt cx="3535200" cy="3535200"/>
          </a:xfrm>
          <a:solidFill>
            <a:srgbClr val="45BBCE"/>
          </a:solidFill>
          <a:effectLst/>
        </p:grpSpPr>
        <p:sp>
          <p:nvSpPr>
            <p:cNvPr id="16" name="Freeform 10"/>
            <p:cNvSpPr>
              <a:spLocks noEditPoints="1"/>
            </p:cNvSpPr>
            <p:nvPr/>
          </p:nvSpPr>
          <p:spPr bwMode="gray">
            <a:xfrm>
              <a:off x="2804400" y="2009308"/>
              <a:ext cx="3535200" cy="3185164"/>
            </a:xfrm>
            <a:custGeom>
              <a:avLst/>
              <a:gdLst/>
              <a:ahLst/>
              <a:cxnLst>
                <a:cxn ang="0">
                  <a:pos x="530" y="84"/>
                </a:cxn>
                <a:cxn ang="0">
                  <a:pos x="1456" y="295"/>
                </a:cxn>
                <a:cxn ang="0">
                  <a:pos x="1519" y="325"/>
                </a:cxn>
                <a:cxn ang="0">
                  <a:pos x="138" y="415"/>
                </a:cxn>
                <a:cxn ang="0">
                  <a:pos x="163" y="444"/>
                </a:cxn>
                <a:cxn ang="0">
                  <a:pos x="1593" y="561"/>
                </a:cxn>
                <a:cxn ang="0">
                  <a:pos x="1645" y="530"/>
                </a:cxn>
                <a:cxn ang="0">
                  <a:pos x="1577" y="574"/>
                </a:cxn>
                <a:cxn ang="0">
                  <a:pos x="1613" y="598"/>
                </a:cxn>
                <a:cxn ang="0">
                  <a:pos x="1564" y="659"/>
                </a:cxn>
                <a:cxn ang="0">
                  <a:pos x="1643" y="814"/>
                </a:cxn>
                <a:cxn ang="0">
                  <a:pos x="1548" y="668"/>
                </a:cxn>
                <a:cxn ang="0">
                  <a:pos x="1555" y="704"/>
                </a:cxn>
                <a:cxn ang="0">
                  <a:pos x="1497" y="687"/>
                </a:cxn>
                <a:cxn ang="0">
                  <a:pos x="1394" y="728"/>
                </a:cxn>
                <a:cxn ang="0">
                  <a:pos x="1516" y="704"/>
                </a:cxn>
                <a:cxn ang="0">
                  <a:pos x="1612" y="784"/>
                </a:cxn>
                <a:cxn ang="0">
                  <a:pos x="1587" y="799"/>
                </a:cxn>
                <a:cxn ang="0">
                  <a:pos x="1694" y="752"/>
                </a:cxn>
                <a:cxn ang="0">
                  <a:pos x="1533" y="725"/>
                </a:cxn>
                <a:cxn ang="0">
                  <a:pos x="1559" y="743"/>
                </a:cxn>
                <a:cxn ang="0">
                  <a:pos x="1550" y="910"/>
                </a:cxn>
                <a:cxn ang="0">
                  <a:pos x="1460" y="828"/>
                </a:cxn>
                <a:cxn ang="0">
                  <a:pos x="1334" y="887"/>
                </a:cxn>
                <a:cxn ang="0">
                  <a:pos x="1340" y="1103"/>
                </a:cxn>
                <a:cxn ang="0">
                  <a:pos x="1473" y="1118"/>
                </a:cxn>
                <a:cxn ang="0">
                  <a:pos x="1581" y="1055"/>
                </a:cxn>
                <a:cxn ang="0">
                  <a:pos x="1649" y="872"/>
                </a:cxn>
                <a:cxn ang="0">
                  <a:pos x="1671" y="902"/>
                </a:cxn>
                <a:cxn ang="0">
                  <a:pos x="1596" y="815"/>
                </a:cxn>
                <a:cxn ang="0">
                  <a:pos x="1510" y="827"/>
                </a:cxn>
                <a:cxn ang="0">
                  <a:pos x="1589" y="865"/>
                </a:cxn>
                <a:cxn ang="0">
                  <a:pos x="1129" y="977"/>
                </a:cxn>
                <a:cxn ang="0">
                  <a:pos x="1121" y="1017"/>
                </a:cxn>
                <a:cxn ang="0">
                  <a:pos x="1073" y="1080"/>
                </a:cxn>
                <a:cxn ang="0">
                  <a:pos x="1345" y="1132"/>
                </a:cxn>
                <a:cxn ang="0">
                  <a:pos x="290" y="1296"/>
                </a:cxn>
                <a:cxn ang="0">
                  <a:pos x="689" y="58"/>
                </a:cxn>
                <a:cxn ang="0">
                  <a:pos x="524" y="26"/>
                </a:cxn>
                <a:cxn ang="0">
                  <a:pos x="231" y="343"/>
                </a:cxn>
                <a:cxn ang="0">
                  <a:pos x="178" y="499"/>
                </a:cxn>
                <a:cxn ang="0">
                  <a:pos x="64" y="623"/>
                </a:cxn>
                <a:cxn ang="0">
                  <a:pos x="193" y="1299"/>
                </a:cxn>
                <a:cxn ang="0">
                  <a:pos x="378" y="1416"/>
                </a:cxn>
                <a:cxn ang="0">
                  <a:pos x="342" y="1349"/>
                </a:cxn>
                <a:cxn ang="0">
                  <a:pos x="248" y="1245"/>
                </a:cxn>
                <a:cxn ang="0">
                  <a:pos x="119" y="767"/>
                </a:cxn>
                <a:cxn ang="0">
                  <a:pos x="139" y="607"/>
                </a:cxn>
                <a:cxn ang="0">
                  <a:pos x="361" y="359"/>
                </a:cxn>
                <a:cxn ang="0">
                  <a:pos x="432" y="296"/>
                </a:cxn>
                <a:cxn ang="0">
                  <a:pos x="474" y="141"/>
                </a:cxn>
                <a:cxn ang="0">
                  <a:pos x="545" y="68"/>
                </a:cxn>
                <a:cxn ang="0">
                  <a:pos x="717" y="64"/>
                </a:cxn>
                <a:cxn ang="0">
                  <a:pos x="1301" y="127"/>
                </a:cxn>
                <a:cxn ang="0">
                  <a:pos x="1393" y="183"/>
                </a:cxn>
                <a:cxn ang="0">
                  <a:pos x="1537" y="308"/>
                </a:cxn>
                <a:cxn ang="0">
                  <a:pos x="1682" y="671"/>
                </a:cxn>
                <a:cxn ang="0">
                  <a:pos x="1238" y="65"/>
                </a:cxn>
                <a:cxn ang="0">
                  <a:pos x="1413" y="215"/>
                </a:cxn>
                <a:cxn ang="0">
                  <a:pos x="1696" y="874"/>
                </a:cxn>
              </a:cxnLst>
              <a:rect l="0" t="0" r="r" b="b"/>
              <a:pathLst>
                <a:path w="1713" h="1537">
                  <a:moveTo>
                    <a:pt x="1152" y="12"/>
                  </a:moveTo>
                  <a:cubicBezTo>
                    <a:pt x="1149" y="12"/>
                    <a:pt x="1146" y="9"/>
                    <a:pt x="1145" y="11"/>
                  </a:cubicBezTo>
                  <a:cubicBezTo>
                    <a:pt x="1146" y="11"/>
                    <a:pt x="1150" y="15"/>
                    <a:pt x="1152" y="12"/>
                  </a:cubicBezTo>
                  <a:close/>
                  <a:moveTo>
                    <a:pt x="719" y="38"/>
                  </a:moveTo>
                  <a:cubicBezTo>
                    <a:pt x="708" y="38"/>
                    <a:pt x="708" y="38"/>
                    <a:pt x="708" y="38"/>
                  </a:cubicBezTo>
                  <a:cubicBezTo>
                    <a:pt x="708" y="41"/>
                    <a:pt x="719" y="43"/>
                    <a:pt x="719" y="38"/>
                  </a:cubicBezTo>
                  <a:close/>
                  <a:moveTo>
                    <a:pt x="763" y="72"/>
                  </a:moveTo>
                  <a:cubicBezTo>
                    <a:pt x="762" y="76"/>
                    <a:pt x="769" y="76"/>
                    <a:pt x="771" y="74"/>
                  </a:cubicBezTo>
                  <a:cubicBezTo>
                    <a:pt x="768" y="74"/>
                    <a:pt x="765" y="70"/>
                    <a:pt x="763" y="72"/>
                  </a:cubicBezTo>
                  <a:close/>
                  <a:moveTo>
                    <a:pt x="775" y="74"/>
                  </a:moveTo>
                  <a:cubicBezTo>
                    <a:pt x="778" y="76"/>
                    <a:pt x="786" y="80"/>
                    <a:pt x="788" y="76"/>
                  </a:cubicBezTo>
                  <a:cubicBezTo>
                    <a:pt x="783" y="77"/>
                    <a:pt x="779" y="72"/>
                    <a:pt x="775" y="74"/>
                  </a:cubicBezTo>
                  <a:close/>
                  <a:moveTo>
                    <a:pt x="530" y="84"/>
                  </a:moveTo>
                  <a:cubicBezTo>
                    <a:pt x="534" y="85"/>
                    <a:pt x="533" y="80"/>
                    <a:pt x="535" y="84"/>
                  </a:cubicBezTo>
                  <a:cubicBezTo>
                    <a:pt x="536" y="83"/>
                    <a:pt x="536" y="83"/>
                    <a:pt x="537" y="83"/>
                  </a:cubicBezTo>
                  <a:cubicBezTo>
                    <a:pt x="536" y="80"/>
                    <a:pt x="537" y="78"/>
                    <a:pt x="538" y="75"/>
                  </a:cubicBezTo>
                  <a:cubicBezTo>
                    <a:pt x="532" y="75"/>
                    <a:pt x="531" y="80"/>
                    <a:pt x="530" y="84"/>
                  </a:cubicBezTo>
                  <a:close/>
                  <a:moveTo>
                    <a:pt x="530" y="88"/>
                  </a:moveTo>
                  <a:cubicBezTo>
                    <a:pt x="530" y="92"/>
                    <a:pt x="532" y="98"/>
                    <a:pt x="527" y="101"/>
                  </a:cubicBezTo>
                  <a:cubicBezTo>
                    <a:pt x="533" y="99"/>
                    <a:pt x="537" y="94"/>
                    <a:pt x="538" y="87"/>
                  </a:cubicBezTo>
                  <a:cubicBezTo>
                    <a:pt x="535" y="87"/>
                    <a:pt x="533" y="90"/>
                    <a:pt x="530" y="88"/>
                  </a:cubicBezTo>
                  <a:close/>
                  <a:moveTo>
                    <a:pt x="1311" y="135"/>
                  </a:moveTo>
                  <a:cubicBezTo>
                    <a:pt x="1308" y="134"/>
                    <a:pt x="1306" y="128"/>
                    <a:pt x="1303" y="130"/>
                  </a:cubicBezTo>
                  <a:cubicBezTo>
                    <a:pt x="1306" y="131"/>
                    <a:pt x="1308" y="138"/>
                    <a:pt x="1311" y="135"/>
                  </a:cubicBezTo>
                  <a:close/>
                  <a:moveTo>
                    <a:pt x="1414" y="226"/>
                  </a:moveTo>
                  <a:cubicBezTo>
                    <a:pt x="1414" y="223"/>
                    <a:pt x="1413" y="221"/>
                    <a:pt x="1410" y="221"/>
                  </a:cubicBezTo>
                  <a:cubicBezTo>
                    <a:pt x="1409" y="225"/>
                    <a:pt x="1413" y="224"/>
                    <a:pt x="1412" y="228"/>
                  </a:cubicBezTo>
                  <a:cubicBezTo>
                    <a:pt x="1406" y="237"/>
                    <a:pt x="1416" y="247"/>
                    <a:pt x="1421" y="252"/>
                  </a:cubicBezTo>
                  <a:cubicBezTo>
                    <a:pt x="1425" y="264"/>
                    <a:pt x="1425" y="274"/>
                    <a:pt x="1434" y="281"/>
                  </a:cubicBezTo>
                  <a:cubicBezTo>
                    <a:pt x="1434" y="279"/>
                    <a:pt x="1431" y="277"/>
                    <a:pt x="1434" y="276"/>
                  </a:cubicBezTo>
                  <a:cubicBezTo>
                    <a:pt x="1436" y="279"/>
                    <a:pt x="1439" y="282"/>
                    <a:pt x="1441" y="287"/>
                  </a:cubicBezTo>
                  <a:cubicBezTo>
                    <a:pt x="1444" y="288"/>
                    <a:pt x="1441" y="283"/>
                    <a:pt x="1444" y="284"/>
                  </a:cubicBezTo>
                  <a:cubicBezTo>
                    <a:pt x="1444" y="290"/>
                    <a:pt x="1454" y="291"/>
                    <a:pt x="1456" y="289"/>
                  </a:cubicBezTo>
                  <a:cubicBezTo>
                    <a:pt x="1458" y="291"/>
                    <a:pt x="1455" y="292"/>
                    <a:pt x="1456" y="295"/>
                  </a:cubicBezTo>
                  <a:cubicBezTo>
                    <a:pt x="1462" y="296"/>
                    <a:pt x="1461" y="304"/>
                    <a:pt x="1468" y="306"/>
                  </a:cubicBezTo>
                  <a:cubicBezTo>
                    <a:pt x="1472" y="301"/>
                    <a:pt x="1466" y="298"/>
                    <a:pt x="1467" y="295"/>
                  </a:cubicBezTo>
                  <a:cubicBezTo>
                    <a:pt x="1469" y="297"/>
                    <a:pt x="1469" y="295"/>
                    <a:pt x="1472" y="296"/>
                  </a:cubicBezTo>
                  <a:cubicBezTo>
                    <a:pt x="1472" y="298"/>
                    <a:pt x="1474" y="298"/>
                    <a:pt x="1473" y="301"/>
                  </a:cubicBezTo>
                  <a:cubicBezTo>
                    <a:pt x="1472" y="301"/>
                    <a:pt x="1472" y="300"/>
                    <a:pt x="1470" y="300"/>
                  </a:cubicBezTo>
                  <a:cubicBezTo>
                    <a:pt x="1470" y="306"/>
                    <a:pt x="1475" y="306"/>
                    <a:pt x="1476" y="311"/>
                  </a:cubicBezTo>
                  <a:cubicBezTo>
                    <a:pt x="1478" y="312"/>
                    <a:pt x="1478" y="310"/>
                    <a:pt x="1479" y="310"/>
                  </a:cubicBezTo>
                  <a:cubicBezTo>
                    <a:pt x="1484" y="311"/>
                    <a:pt x="1483" y="317"/>
                    <a:pt x="1488" y="318"/>
                  </a:cubicBezTo>
                  <a:cubicBezTo>
                    <a:pt x="1491" y="309"/>
                    <a:pt x="1477" y="305"/>
                    <a:pt x="1477" y="300"/>
                  </a:cubicBezTo>
                  <a:cubicBezTo>
                    <a:pt x="1483" y="304"/>
                    <a:pt x="1486" y="309"/>
                    <a:pt x="1494" y="311"/>
                  </a:cubicBezTo>
                  <a:cubicBezTo>
                    <a:pt x="1486" y="299"/>
                    <a:pt x="1477" y="287"/>
                    <a:pt x="1459" y="284"/>
                  </a:cubicBezTo>
                  <a:cubicBezTo>
                    <a:pt x="1456" y="276"/>
                    <a:pt x="1452" y="269"/>
                    <a:pt x="1446" y="263"/>
                  </a:cubicBezTo>
                  <a:cubicBezTo>
                    <a:pt x="1446" y="266"/>
                    <a:pt x="1450" y="268"/>
                    <a:pt x="1447" y="269"/>
                  </a:cubicBezTo>
                  <a:cubicBezTo>
                    <a:pt x="1438" y="262"/>
                    <a:pt x="1428" y="252"/>
                    <a:pt x="1423" y="240"/>
                  </a:cubicBezTo>
                  <a:cubicBezTo>
                    <a:pt x="1423" y="239"/>
                    <a:pt x="1424" y="237"/>
                    <a:pt x="1424" y="237"/>
                  </a:cubicBezTo>
                  <a:cubicBezTo>
                    <a:pt x="1423" y="232"/>
                    <a:pt x="1416" y="223"/>
                    <a:pt x="1414" y="226"/>
                  </a:cubicBezTo>
                  <a:close/>
                  <a:moveTo>
                    <a:pt x="1519" y="325"/>
                  </a:moveTo>
                  <a:cubicBezTo>
                    <a:pt x="1520" y="328"/>
                    <a:pt x="1521" y="329"/>
                    <a:pt x="1524" y="330"/>
                  </a:cubicBezTo>
                  <a:cubicBezTo>
                    <a:pt x="1524" y="326"/>
                    <a:pt x="1521" y="326"/>
                    <a:pt x="1519" y="325"/>
                  </a:cubicBezTo>
                  <a:close/>
                  <a:moveTo>
                    <a:pt x="928" y="336"/>
                  </a:moveTo>
                  <a:cubicBezTo>
                    <a:pt x="928" y="340"/>
                    <a:pt x="935" y="341"/>
                    <a:pt x="934" y="335"/>
                  </a:cubicBezTo>
                  <a:cubicBezTo>
                    <a:pt x="931" y="335"/>
                    <a:pt x="929" y="335"/>
                    <a:pt x="928" y="336"/>
                  </a:cubicBezTo>
                  <a:close/>
                  <a:moveTo>
                    <a:pt x="913" y="346"/>
                  </a:moveTo>
                  <a:cubicBezTo>
                    <a:pt x="916" y="348"/>
                    <a:pt x="922" y="346"/>
                    <a:pt x="922" y="341"/>
                  </a:cubicBezTo>
                  <a:cubicBezTo>
                    <a:pt x="920" y="333"/>
                    <a:pt x="913" y="340"/>
                    <a:pt x="913" y="346"/>
                  </a:cubicBezTo>
                  <a:close/>
                  <a:moveTo>
                    <a:pt x="901" y="344"/>
                  </a:moveTo>
                  <a:cubicBezTo>
                    <a:pt x="904" y="350"/>
                    <a:pt x="894" y="346"/>
                    <a:pt x="893" y="351"/>
                  </a:cubicBezTo>
                  <a:cubicBezTo>
                    <a:pt x="898" y="355"/>
                    <a:pt x="903" y="351"/>
                    <a:pt x="908" y="349"/>
                  </a:cubicBezTo>
                  <a:cubicBezTo>
                    <a:pt x="908" y="345"/>
                    <a:pt x="903" y="346"/>
                    <a:pt x="901" y="344"/>
                  </a:cubicBezTo>
                  <a:close/>
                  <a:moveTo>
                    <a:pt x="901" y="357"/>
                  </a:moveTo>
                  <a:cubicBezTo>
                    <a:pt x="896" y="354"/>
                    <a:pt x="890" y="358"/>
                    <a:pt x="884" y="357"/>
                  </a:cubicBezTo>
                  <a:cubicBezTo>
                    <a:pt x="875" y="364"/>
                    <a:pt x="895" y="369"/>
                    <a:pt x="901" y="364"/>
                  </a:cubicBezTo>
                  <a:cubicBezTo>
                    <a:pt x="899" y="360"/>
                    <a:pt x="897" y="360"/>
                    <a:pt x="901" y="357"/>
                  </a:cubicBezTo>
                  <a:close/>
                  <a:moveTo>
                    <a:pt x="138" y="415"/>
                  </a:moveTo>
                  <a:cubicBezTo>
                    <a:pt x="134" y="415"/>
                    <a:pt x="133" y="417"/>
                    <a:pt x="132" y="420"/>
                  </a:cubicBezTo>
                  <a:cubicBezTo>
                    <a:pt x="136" y="421"/>
                    <a:pt x="137" y="417"/>
                    <a:pt x="138" y="415"/>
                  </a:cubicBezTo>
                  <a:close/>
                  <a:moveTo>
                    <a:pt x="130" y="417"/>
                  </a:moveTo>
                  <a:cubicBezTo>
                    <a:pt x="128" y="421"/>
                    <a:pt x="124" y="422"/>
                    <a:pt x="124" y="429"/>
                  </a:cubicBezTo>
                  <a:cubicBezTo>
                    <a:pt x="129" y="428"/>
                    <a:pt x="130" y="419"/>
                    <a:pt x="130" y="417"/>
                  </a:cubicBezTo>
                  <a:close/>
                  <a:moveTo>
                    <a:pt x="1576" y="428"/>
                  </a:moveTo>
                  <a:cubicBezTo>
                    <a:pt x="1578" y="441"/>
                    <a:pt x="1584" y="458"/>
                    <a:pt x="1592" y="468"/>
                  </a:cubicBezTo>
                  <a:cubicBezTo>
                    <a:pt x="1593" y="451"/>
                    <a:pt x="1585" y="437"/>
                    <a:pt x="1576" y="428"/>
                  </a:cubicBezTo>
                  <a:close/>
                  <a:moveTo>
                    <a:pt x="128" y="436"/>
                  </a:moveTo>
                  <a:cubicBezTo>
                    <a:pt x="127" y="439"/>
                    <a:pt x="123" y="443"/>
                    <a:pt x="124" y="446"/>
                  </a:cubicBezTo>
                  <a:cubicBezTo>
                    <a:pt x="126" y="443"/>
                    <a:pt x="132" y="441"/>
                    <a:pt x="128" y="436"/>
                  </a:cubicBezTo>
                  <a:close/>
                  <a:moveTo>
                    <a:pt x="118" y="437"/>
                  </a:moveTo>
                  <a:cubicBezTo>
                    <a:pt x="117" y="444"/>
                    <a:pt x="110" y="450"/>
                    <a:pt x="111" y="455"/>
                  </a:cubicBezTo>
                  <a:cubicBezTo>
                    <a:pt x="113" y="450"/>
                    <a:pt x="121" y="441"/>
                    <a:pt x="118" y="437"/>
                  </a:cubicBezTo>
                  <a:close/>
                  <a:moveTo>
                    <a:pt x="112" y="495"/>
                  </a:moveTo>
                  <a:cubicBezTo>
                    <a:pt x="113" y="473"/>
                    <a:pt x="139" y="464"/>
                    <a:pt x="146" y="448"/>
                  </a:cubicBezTo>
                  <a:cubicBezTo>
                    <a:pt x="150" y="447"/>
                    <a:pt x="157" y="446"/>
                    <a:pt x="163" y="444"/>
                  </a:cubicBezTo>
                  <a:cubicBezTo>
                    <a:pt x="154" y="432"/>
                    <a:pt x="144" y="446"/>
                    <a:pt x="135" y="450"/>
                  </a:cubicBezTo>
                  <a:cubicBezTo>
                    <a:pt x="128" y="463"/>
                    <a:pt x="116" y="465"/>
                    <a:pt x="111" y="481"/>
                  </a:cubicBezTo>
                  <a:cubicBezTo>
                    <a:pt x="102" y="487"/>
                    <a:pt x="98" y="497"/>
                    <a:pt x="92" y="505"/>
                  </a:cubicBezTo>
                  <a:cubicBezTo>
                    <a:pt x="103" y="506"/>
                    <a:pt x="103" y="496"/>
                    <a:pt x="112" y="495"/>
                  </a:cubicBezTo>
                  <a:close/>
                  <a:moveTo>
                    <a:pt x="146" y="459"/>
                  </a:moveTo>
                  <a:cubicBezTo>
                    <a:pt x="148" y="459"/>
                    <a:pt x="150" y="459"/>
                    <a:pt x="149" y="455"/>
                  </a:cubicBezTo>
                  <a:cubicBezTo>
                    <a:pt x="146" y="455"/>
                    <a:pt x="145" y="456"/>
                    <a:pt x="146" y="459"/>
                  </a:cubicBezTo>
                  <a:close/>
                  <a:moveTo>
                    <a:pt x="92" y="496"/>
                  </a:moveTo>
                  <a:cubicBezTo>
                    <a:pt x="88" y="495"/>
                    <a:pt x="89" y="499"/>
                    <a:pt x="88" y="502"/>
                  </a:cubicBezTo>
                  <a:cubicBezTo>
                    <a:pt x="91" y="502"/>
                    <a:pt x="92" y="499"/>
                    <a:pt x="92" y="496"/>
                  </a:cubicBezTo>
                  <a:close/>
                  <a:moveTo>
                    <a:pt x="1606" y="540"/>
                  </a:moveTo>
                  <a:cubicBezTo>
                    <a:pt x="1603" y="524"/>
                    <a:pt x="1602" y="509"/>
                    <a:pt x="1589" y="502"/>
                  </a:cubicBezTo>
                  <a:cubicBezTo>
                    <a:pt x="1587" y="522"/>
                    <a:pt x="1598" y="536"/>
                    <a:pt x="1598" y="554"/>
                  </a:cubicBezTo>
                  <a:cubicBezTo>
                    <a:pt x="1594" y="553"/>
                    <a:pt x="1591" y="549"/>
                    <a:pt x="1586" y="549"/>
                  </a:cubicBezTo>
                  <a:cubicBezTo>
                    <a:pt x="1582" y="552"/>
                    <a:pt x="1581" y="563"/>
                    <a:pt x="1588" y="564"/>
                  </a:cubicBezTo>
                  <a:cubicBezTo>
                    <a:pt x="1590" y="562"/>
                    <a:pt x="1589" y="557"/>
                    <a:pt x="1591" y="555"/>
                  </a:cubicBezTo>
                  <a:cubicBezTo>
                    <a:pt x="1593" y="557"/>
                    <a:pt x="1592" y="560"/>
                    <a:pt x="1593" y="561"/>
                  </a:cubicBezTo>
                  <a:cubicBezTo>
                    <a:pt x="1597" y="562"/>
                    <a:pt x="1596" y="559"/>
                    <a:pt x="1599" y="559"/>
                  </a:cubicBezTo>
                  <a:cubicBezTo>
                    <a:pt x="1606" y="564"/>
                    <a:pt x="1595" y="578"/>
                    <a:pt x="1604" y="582"/>
                  </a:cubicBezTo>
                  <a:cubicBezTo>
                    <a:pt x="1603" y="575"/>
                    <a:pt x="1609" y="569"/>
                    <a:pt x="1603" y="565"/>
                  </a:cubicBezTo>
                  <a:cubicBezTo>
                    <a:pt x="1607" y="560"/>
                    <a:pt x="1609" y="552"/>
                    <a:pt x="1610" y="543"/>
                  </a:cubicBezTo>
                  <a:cubicBezTo>
                    <a:pt x="1609" y="541"/>
                    <a:pt x="1607" y="541"/>
                    <a:pt x="1606" y="540"/>
                  </a:cubicBezTo>
                  <a:close/>
                  <a:moveTo>
                    <a:pt x="99" y="526"/>
                  </a:moveTo>
                  <a:cubicBezTo>
                    <a:pt x="103" y="523"/>
                    <a:pt x="110" y="519"/>
                    <a:pt x="112" y="511"/>
                  </a:cubicBezTo>
                  <a:cubicBezTo>
                    <a:pt x="106" y="513"/>
                    <a:pt x="98" y="519"/>
                    <a:pt x="99" y="526"/>
                  </a:cubicBezTo>
                  <a:close/>
                  <a:moveTo>
                    <a:pt x="73" y="545"/>
                  </a:moveTo>
                  <a:cubicBezTo>
                    <a:pt x="73" y="537"/>
                    <a:pt x="80" y="533"/>
                    <a:pt x="85" y="533"/>
                  </a:cubicBezTo>
                  <a:cubicBezTo>
                    <a:pt x="86" y="529"/>
                    <a:pt x="88" y="528"/>
                    <a:pt x="89" y="524"/>
                  </a:cubicBezTo>
                  <a:cubicBezTo>
                    <a:pt x="85" y="523"/>
                    <a:pt x="83" y="529"/>
                    <a:pt x="81" y="527"/>
                  </a:cubicBezTo>
                  <a:cubicBezTo>
                    <a:pt x="82" y="521"/>
                    <a:pt x="86" y="517"/>
                    <a:pt x="88" y="512"/>
                  </a:cubicBezTo>
                  <a:cubicBezTo>
                    <a:pt x="73" y="520"/>
                    <a:pt x="67" y="536"/>
                    <a:pt x="59" y="551"/>
                  </a:cubicBezTo>
                  <a:cubicBezTo>
                    <a:pt x="65" y="550"/>
                    <a:pt x="66" y="542"/>
                    <a:pt x="73" y="545"/>
                  </a:cubicBezTo>
                  <a:close/>
                  <a:moveTo>
                    <a:pt x="1658" y="557"/>
                  </a:moveTo>
                  <a:cubicBezTo>
                    <a:pt x="1659" y="547"/>
                    <a:pt x="1652" y="532"/>
                    <a:pt x="1645" y="530"/>
                  </a:cubicBezTo>
                  <a:cubicBezTo>
                    <a:pt x="1650" y="539"/>
                    <a:pt x="1650" y="552"/>
                    <a:pt x="1658" y="557"/>
                  </a:cubicBezTo>
                  <a:close/>
                  <a:moveTo>
                    <a:pt x="53" y="556"/>
                  </a:moveTo>
                  <a:cubicBezTo>
                    <a:pt x="53" y="562"/>
                    <a:pt x="47" y="562"/>
                    <a:pt x="47" y="569"/>
                  </a:cubicBezTo>
                  <a:cubicBezTo>
                    <a:pt x="50" y="570"/>
                    <a:pt x="56" y="561"/>
                    <a:pt x="53" y="556"/>
                  </a:cubicBezTo>
                  <a:close/>
                  <a:moveTo>
                    <a:pt x="1578" y="581"/>
                  </a:moveTo>
                  <a:cubicBezTo>
                    <a:pt x="1575" y="583"/>
                    <a:pt x="1573" y="586"/>
                    <a:pt x="1574" y="592"/>
                  </a:cubicBezTo>
                  <a:cubicBezTo>
                    <a:pt x="1579" y="593"/>
                    <a:pt x="1579" y="589"/>
                    <a:pt x="1582" y="588"/>
                  </a:cubicBezTo>
                  <a:cubicBezTo>
                    <a:pt x="1584" y="592"/>
                    <a:pt x="1583" y="598"/>
                    <a:pt x="1586" y="601"/>
                  </a:cubicBezTo>
                  <a:cubicBezTo>
                    <a:pt x="1586" y="598"/>
                    <a:pt x="1584" y="593"/>
                    <a:pt x="1587" y="592"/>
                  </a:cubicBezTo>
                  <a:cubicBezTo>
                    <a:pt x="1592" y="600"/>
                    <a:pt x="1584" y="615"/>
                    <a:pt x="1595" y="617"/>
                  </a:cubicBezTo>
                  <a:cubicBezTo>
                    <a:pt x="1597" y="608"/>
                    <a:pt x="1590" y="604"/>
                    <a:pt x="1593" y="597"/>
                  </a:cubicBezTo>
                  <a:cubicBezTo>
                    <a:pt x="1596" y="597"/>
                    <a:pt x="1596" y="601"/>
                    <a:pt x="1598" y="599"/>
                  </a:cubicBezTo>
                  <a:cubicBezTo>
                    <a:pt x="1598" y="592"/>
                    <a:pt x="1597" y="587"/>
                    <a:pt x="1596" y="582"/>
                  </a:cubicBezTo>
                  <a:cubicBezTo>
                    <a:pt x="1595" y="581"/>
                    <a:pt x="1592" y="583"/>
                    <a:pt x="1588" y="582"/>
                  </a:cubicBezTo>
                  <a:cubicBezTo>
                    <a:pt x="1587" y="586"/>
                    <a:pt x="1593" y="589"/>
                    <a:pt x="1589" y="592"/>
                  </a:cubicBezTo>
                  <a:cubicBezTo>
                    <a:pt x="1588" y="590"/>
                    <a:pt x="1586" y="581"/>
                    <a:pt x="1584" y="586"/>
                  </a:cubicBezTo>
                  <a:cubicBezTo>
                    <a:pt x="1582" y="581"/>
                    <a:pt x="1578" y="579"/>
                    <a:pt x="1577" y="574"/>
                  </a:cubicBezTo>
                  <a:cubicBezTo>
                    <a:pt x="1579" y="573"/>
                    <a:pt x="1581" y="572"/>
                    <a:pt x="1583" y="572"/>
                  </a:cubicBezTo>
                  <a:cubicBezTo>
                    <a:pt x="1579" y="549"/>
                    <a:pt x="1561" y="585"/>
                    <a:pt x="1578" y="581"/>
                  </a:cubicBezTo>
                  <a:close/>
                  <a:moveTo>
                    <a:pt x="1587" y="632"/>
                  </a:moveTo>
                  <a:cubicBezTo>
                    <a:pt x="1590" y="635"/>
                    <a:pt x="1593" y="642"/>
                    <a:pt x="1598" y="640"/>
                  </a:cubicBezTo>
                  <a:cubicBezTo>
                    <a:pt x="1597" y="631"/>
                    <a:pt x="1590" y="628"/>
                    <a:pt x="1588" y="620"/>
                  </a:cubicBezTo>
                  <a:cubicBezTo>
                    <a:pt x="1578" y="618"/>
                    <a:pt x="1579" y="606"/>
                    <a:pt x="1572" y="600"/>
                  </a:cubicBezTo>
                  <a:cubicBezTo>
                    <a:pt x="1573" y="599"/>
                    <a:pt x="1575" y="599"/>
                    <a:pt x="1574" y="596"/>
                  </a:cubicBezTo>
                  <a:cubicBezTo>
                    <a:pt x="1570" y="593"/>
                    <a:pt x="1569" y="599"/>
                    <a:pt x="1565" y="599"/>
                  </a:cubicBezTo>
                  <a:cubicBezTo>
                    <a:pt x="1568" y="613"/>
                    <a:pt x="1561" y="624"/>
                    <a:pt x="1568" y="633"/>
                  </a:cubicBezTo>
                  <a:cubicBezTo>
                    <a:pt x="1569" y="632"/>
                    <a:pt x="1569" y="630"/>
                    <a:pt x="1571" y="629"/>
                  </a:cubicBezTo>
                  <a:cubicBezTo>
                    <a:pt x="1574" y="635"/>
                    <a:pt x="1569" y="638"/>
                    <a:pt x="1570" y="645"/>
                  </a:cubicBezTo>
                  <a:cubicBezTo>
                    <a:pt x="1579" y="651"/>
                    <a:pt x="1586" y="643"/>
                    <a:pt x="1587" y="632"/>
                  </a:cubicBezTo>
                  <a:close/>
                  <a:moveTo>
                    <a:pt x="1579" y="595"/>
                  </a:moveTo>
                  <a:cubicBezTo>
                    <a:pt x="1580" y="597"/>
                    <a:pt x="1579" y="601"/>
                    <a:pt x="1583" y="600"/>
                  </a:cubicBezTo>
                  <a:cubicBezTo>
                    <a:pt x="1583" y="598"/>
                    <a:pt x="1583" y="596"/>
                    <a:pt x="1582" y="595"/>
                  </a:cubicBezTo>
                  <a:lnTo>
                    <a:pt x="1579" y="595"/>
                  </a:lnTo>
                  <a:close/>
                  <a:moveTo>
                    <a:pt x="1613" y="598"/>
                  </a:moveTo>
                  <a:cubicBezTo>
                    <a:pt x="1612" y="620"/>
                    <a:pt x="1625" y="632"/>
                    <a:pt x="1631" y="649"/>
                  </a:cubicBezTo>
                  <a:cubicBezTo>
                    <a:pt x="1629" y="634"/>
                    <a:pt x="1621" y="624"/>
                    <a:pt x="1616" y="612"/>
                  </a:cubicBezTo>
                  <a:cubicBezTo>
                    <a:pt x="1620" y="608"/>
                    <a:pt x="1616" y="600"/>
                    <a:pt x="1613" y="598"/>
                  </a:cubicBezTo>
                  <a:close/>
                  <a:moveTo>
                    <a:pt x="54" y="629"/>
                  </a:moveTo>
                  <a:cubicBezTo>
                    <a:pt x="55" y="628"/>
                    <a:pt x="58" y="623"/>
                    <a:pt x="55" y="621"/>
                  </a:cubicBezTo>
                  <a:cubicBezTo>
                    <a:pt x="55" y="623"/>
                    <a:pt x="52" y="627"/>
                    <a:pt x="54" y="629"/>
                  </a:cubicBezTo>
                  <a:close/>
                  <a:moveTo>
                    <a:pt x="1310" y="675"/>
                  </a:moveTo>
                  <a:cubicBezTo>
                    <a:pt x="1314" y="674"/>
                    <a:pt x="1312" y="666"/>
                    <a:pt x="1314" y="662"/>
                  </a:cubicBezTo>
                  <a:cubicBezTo>
                    <a:pt x="1323" y="662"/>
                    <a:pt x="1324" y="654"/>
                    <a:pt x="1334" y="655"/>
                  </a:cubicBezTo>
                  <a:cubicBezTo>
                    <a:pt x="1334" y="652"/>
                    <a:pt x="1334" y="648"/>
                    <a:pt x="1331" y="648"/>
                  </a:cubicBezTo>
                  <a:cubicBezTo>
                    <a:pt x="1324" y="656"/>
                    <a:pt x="1293" y="662"/>
                    <a:pt x="1310" y="675"/>
                  </a:cubicBezTo>
                  <a:close/>
                  <a:moveTo>
                    <a:pt x="1601" y="655"/>
                  </a:moveTo>
                  <a:cubicBezTo>
                    <a:pt x="1600" y="653"/>
                    <a:pt x="1601" y="649"/>
                    <a:pt x="1597" y="649"/>
                  </a:cubicBezTo>
                  <a:cubicBezTo>
                    <a:pt x="1595" y="651"/>
                    <a:pt x="1596" y="656"/>
                    <a:pt x="1598" y="657"/>
                  </a:cubicBezTo>
                  <a:cubicBezTo>
                    <a:pt x="1598" y="656"/>
                    <a:pt x="1600" y="656"/>
                    <a:pt x="1601" y="655"/>
                  </a:cubicBezTo>
                  <a:close/>
                  <a:moveTo>
                    <a:pt x="1561" y="650"/>
                  </a:moveTo>
                  <a:cubicBezTo>
                    <a:pt x="1560" y="654"/>
                    <a:pt x="1561" y="658"/>
                    <a:pt x="1564" y="659"/>
                  </a:cubicBezTo>
                  <a:cubicBezTo>
                    <a:pt x="1563" y="656"/>
                    <a:pt x="1565" y="650"/>
                    <a:pt x="1561" y="650"/>
                  </a:cubicBezTo>
                  <a:close/>
                  <a:moveTo>
                    <a:pt x="1376" y="658"/>
                  </a:moveTo>
                  <a:cubicBezTo>
                    <a:pt x="1375" y="655"/>
                    <a:pt x="1373" y="652"/>
                    <a:pt x="1369" y="652"/>
                  </a:cubicBezTo>
                  <a:cubicBezTo>
                    <a:pt x="1365" y="657"/>
                    <a:pt x="1372" y="661"/>
                    <a:pt x="1376" y="658"/>
                  </a:cubicBezTo>
                  <a:close/>
                  <a:moveTo>
                    <a:pt x="1573" y="656"/>
                  </a:moveTo>
                  <a:cubicBezTo>
                    <a:pt x="1573" y="659"/>
                    <a:pt x="1574" y="660"/>
                    <a:pt x="1575" y="661"/>
                  </a:cubicBezTo>
                  <a:cubicBezTo>
                    <a:pt x="1577" y="659"/>
                    <a:pt x="1576" y="655"/>
                    <a:pt x="1573" y="656"/>
                  </a:cubicBezTo>
                  <a:close/>
                  <a:moveTo>
                    <a:pt x="1606" y="656"/>
                  </a:moveTo>
                  <a:cubicBezTo>
                    <a:pt x="1606" y="659"/>
                    <a:pt x="1607" y="661"/>
                    <a:pt x="1609" y="663"/>
                  </a:cubicBezTo>
                  <a:cubicBezTo>
                    <a:pt x="1611" y="661"/>
                    <a:pt x="1608" y="659"/>
                    <a:pt x="1609" y="656"/>
                  </a:cubicBezTo>
                  <a:lnTo>
                    <a:pt x="1606" y="656"/>
                  </a:lnTo>
                  <a:close/>
                  <a:moveTo>
                    <a:pt x="1623" y="742"/>
                  </a:moveTo>
                  <a:cubicBezTo>
                    <a:pt x="1623" y="744"/>
                    <a:pt x="1619" y="741"/>
                    <a:pt x="1620" y="744"/>
                  </a:cubicBezTo>
                  <a:cubicBezTo>
                    <a:pt x="1621" y="755"/>
                    <a:pt x="1634" y="764"/>
                    <a:pt x="1624" y="774"/>
                  </a:cubicBezTo>
                  <a:cubicBezTo>
                    <a:pt x="1626" y="789"/>
                    <a:pt x="1627" y="807"/>
                    <a:pt x="1635" y="816"/>
                  </a:cubicBezTo>
                  <a:cubicBezTo>
                    <a:pt x="1634" y="813"/>
                    <a:pt x="1634" y="809"/>
                    <a:pt x="1636" y="806"/>
                  </a:cubicBezTo>
                  <a:cubicBezTo>
                    <a:pt x="1639" y="807"/>
                    <a:pt x="1640" y="812"/>
                    <a:pt x="1643" y="814"/>
                  </a:cubicBezTo>
                  <a:cubicBezTo>
                    <a:pt x="1644" y="812"/>
                    <a:pt x="1644" y="809"/>
                    <a:pt x="1646" y="810"/>
                  </a:cubicBezTo>
                  <a:cubicBezTo>
                    <a:pt x="1647" y="814"/>
                    <a:pt x="1649" y="818"/>
                    <a:pt x="1652" y="820"/>
                  </a:cubicBezTo>
                  <a:cubicBezTo>
                    <a:pt x="1652" y="817"/>
                    <a:pt x="1652" y="814"/>
                    <a:pt x="1654" y="813"/>
                  </a:cubicBezTo>
                  <a:cubicBezTo>
                    <a:pt x="1654" y="819"/>
                    <a:pt x="1656" y="822"/>
                    <a:pt x="1660" y="824"/>
                  </a:cubicBezTo>
                  <a:cubicBezTo>
                    <a:pt x="1662" y="802"/>
                    <a:pt x="1680" y="782"/>
                    <a:pt x="1666" y="762"/>
                  </a:cubicBezTo>
                  <a:cubicBezTo>
                    <a:pt x="1665" y="761"/>
                    <a:pt x="1661" y="763"/>
                    <a:pt x="1661" y="761"/>
                  </a:cubicBezTo>
                  <a:cubicBezTo>
                    <a:pt x="1665" y="735"/>
                    <a:pt x="1644" y="720"/>
                    <a:pt x="1644" y="691"/>
                  </a:cubicBezTo>
                  <a:cubicBezTo>
                    <a:pt x="1634" y="685"/>
                    <a:pt x="1638" y="666"/>
                    <a:pt x="1630" y="658"/>
                  </a:cubicBezTo>
                  <a:cubicBezTo>
                    <a:pt x="1627" y="666"/>
                    <a:pt x="1621" y="668"/>
                    <a:pt x="1614" y="671"/>
                  </a:cubicBezTo>
                  <a:cubicBezTo>
                    <a:pt x="1614" y="677"/>
                    <a:pt x="1618" y="677"/>
                    <a:pt x="1621" y="680"/>
                  </a:cubicBezTo>
                  <a:cubicBezTo>
                    <a:pt x="1622" y="684"/>
                    <a:pt x="1618" y="683"/>
                    <a:pt x="1619" y="687"/>
                  </a:cubicBezTo>
                  <a:cubicBezTo>
                    <a:pt x="1621" y="689"/>
                    <a:pt x="1624" y="689"/>
                    <a:pt x="1625" y="690"/>
                  </a:cubicBezTo>
                  <a:cubicBezTo>
                    <a:pt x="1623" y="696"/>
                    <a:pt x="1628" y="708"/>
                    <a:pt x="1620" y="710"/>
                  </a:cubicBezTo>
                  <a:cubicBezTo>
                    <a:pt x="1620" y="714"/>
                    <a:pt x="1621" y="715"/>
                    <a:pt x="1621" y="719"/>
                  </a:cubicBezTo>
                  <a:cubicBezTo>
                    <a:pt x="1618" y="721"/>
                    <a:pt x="1616" y="726"/>
                    <a:pt x="1614" y="731"/>
                  </a:cubicBezTo>
                  <a:cubicBezTo>
                    <a:pt x="1617" y="735"/>
                    <a:pt x="1623" y="735"/>
                    <a:pt x="1623" y="742"/>
                  </a:cubicBezTo>
                  <a:close/>
                  <a:moveTo>
                    <a:pt x="1548" y="668"/>
                  </a:moveTo>
                  <a:cubicBezTo>
                    <a:pt x="1547" y="667"/>
                    <a:pt x="1547" y="667"/>
                    <a:pt x="1547" y="666"/>
                  </a:cubicBezTo>
                  <a:cubicBezTo>
                    <a:pt x="1542" y="666"/>
                    <a:pt x="1542" y="666"/>
                    <a:pt x="1542" y="666"/>
                  </a:cubicBezTo>
                  <a:cubicBezTo>
                    <a:pt x="1542" y="668"/>
                    <a:pt x="1542" y="670"/>
                    <a:pt x="1543" y="671"/>
                  </a:cubicBezTo>
                  <a:cubicBezTo>
                    <a:pt x="1546" y="672"/>
                    <a:pt x="1548" y="670"/>
                    <a:pt x="1548" y="668"/>
                  </a:cubicBezTo>
                  <a:close/>
                  <a:moveTo>
                    <a:pt x="1350" y="702"/>
                  </a:moveTo>
                  <a:cubicBezTo>
                    <a:pt x="1351" y="700"/>
                    <a:pt x="1354" y="700"/>
                    <a:pt x="1353" y="697"/>
                  </a:cubicBezTo>
                  <a:cubicBezTo>
                    <a:pt x="1346" y="688"/>
                    <a:pt x="1330" y="688"/>
                    <a:pt x="1324" y="677"/>
                  </a:cubicBezTo>
                  <a:cubicBezTo>
                    <a:pt x="1325" y="675"/>
                    <a:pt x="1329" y="676"/>
                    <a:pt x="1328" y="672"/>
                  </a:cubicBezTo>
                  <a:cubicBezTo>
                    <a:pt x="1326" y="669"/>
                    <a:pt x="1324" y="666"/>
                    <a:pt x="1317" y="667"/>
                  </a:cubicBezTo>
                  <a:cubicBezTo>
                    <a:pt x="1310" y="689"/>
                    <a:pt x="1330" y="700"/>
                    <a:pt x="1350" y="702"/>
                  </a:cubicBezTo>
                  <a:close/>
                  <a:moveTo>
                    <a:pt x="1274" y="691"/>
                  </a:moveTo>
                  <a:cubicBezTo>
                    <a:pt x="1282" y="690"/>
                    <a:pt x="1291" y="682"/>
                    <a:pt x="1293" y="671"/>
                  </a:cubicBezTo>
                  <a:cubicBezTo>
                    <a:pt x="1287" y="669"/>
                    <a:pt x="1272" y="680"/>
                    <a:pt x="1274" y="691"/>
                  </a:cubicBezTo>
                  <a:close/>
                  <a:moveTo>
                    <a:pt x="1541" y="696"/>
                  </a:moveTo>
                  <a:cubicBezTo>
                    <a:pt x="1546" y="696"/>
                    <a:pt x="1547" y="698"/>
                    <a:pt x="1547" y="702"/>
                  </a:cubicBezTo>
                  <a:cubicBezTo>
                    <a:pt x="1547" y="705"/>
                    <a:pt x="1542" y="703"/>
                    <a:pt x="1542" y="707"/>
                  </a:cubicBezTo>
                  <a:cubicBezTo>
                    <a:pt x="1546" y="712"/>
                    <a:pt x="1552" y="706"/>
                    <a:pt x="1555" y="704"/>
                  </a:cubicBezTo>
                  <a:cubicBezTo>
                    <a:pt x="1558" y="695"/>
                    <a:pt x="1557" y="681"/>
                    <a:pt x="1550" y="672"/>
                  </a:cubicBezTo>
                  <a:cubicBezTo>
                    <a:pt x="1548" y="680"/>
                    <a:pt x="1553" y="687"/>
                    <a:pt x="1551" y="692"/>
                  </a:cubicBezTo>
                  <a:cubicBezTo>
                    <a:pt x="1546" y="691"/>
                    <a:pt x="1549" y="682"/>
                    <a:pt x="1541" y="684"/>
                  </a:cubicBezTo>
                  <a:cubicBezTo>
                    <a:pt x="1540" y="689"/>
                    <a:pt x="1542" y="692"/>
                    <a:pt x="1541" y="696"/>
                  </a:cubicBezTo>
                  <a:close/>
                  <a:moveTo>
                    <a:pt x="207" y="678"/>
                  </a:moveTo>
                  <a:cubicBezTo>
                    <a:pt x="204" y="678"/>
                    <a:pt x="204" y="678"/>
                    <a:pt x="204" y="678"/>
                  </a:cubicBezTo>
                  <a:cubicBezTo>
                    <a:pt x="204" y="683"/>
                    <a:pt x="201" y="684"/>
                    <a:pt x="198" y="684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86"/>
                    <a:pt x="200" y="692"/>
                    <a:pt x="202" y="694"/>
                  </a:cubicBezTo>
                  <a:cubicBezTo>
                    <a:pt x="204" y="694"/>
                    <a:pt x="206" y="693"/>
                    <a:pt x="207" y="693"/>
                  </a:cubicBezTo>
                  <a:cubicBezTo>
                    <a:pt x="208" y="689"/>
                    <a:pt x="206" y="687"/>
                    <a:pt x="205" y="686"/>
                  </a:cubicBezTo>
                  <a:cubicBezTo>
                    <a:pt x="212" y="685"/>
                    <a:pt x="204" y="681"/>
                    <a:pt x="207" y="678"/>
                  </a:cubicBezTo>
                  <a:close/>
                  <a:moveTo>
                    <a:pt x="1525" y="706"/>
                  </a:moveTo>
                  <a:cubicBezTo>
                    <a:pt x="1526" y="704"/>
                    <a:pt x="1528" y="703"/>
                    <a:pt x="1527" y="699"/>
                  </a:cubicBezTo>
                  <a:cubicBezTo>
                    <a:pt x="1525" y="697"/>
                    <a:pt x="1525" y="701"/>
                    <a:pt x="1522" y="700"/>
                  </a:cubicBezTo>
                  <a:cubicBezTo>
                    <a:pt x="1519" y="695"/>
                    <a:pt x="1516" y="689"/>
                    <a:pt x="1511" y="685"/>
                  </a:cubicBezTo>
                  <a:cubicBezTo>
                    <a:pt x="1506" y="687"/>
                    <a:pt x="1501" y="686"/>
                    <a:pt x="1497" y="687"/>
                  </a:cubicBezTo>
                  <a:cubicBezTo>
                    <a:pt x="1494" y="692"/>
                    <a:pt x="1496" y="701"/>
                    <a:pt x="1492" y="706"/>
                  </a:cubicBezTo>
                  <a:cubicBezTo>
                    <a:pt x="1491" y="706"/>
                    <a:pt x="1491" y="704"/>
                    <a:pt x="1490" y="704"/>
                  </a:cubicBezTo>
                  <a:cubicBezTo>
                    <a:pt x="1489" y="708"/>
                    <a:pt x="1489" y="710"/>
                    <a:pt x="1486" y="711"/>
                  </a:cubicBezTo>
                  <a:cubicBezTo>
                    <a:pt x="1479" y="708"/>
                    <a:pt x="1475" y="703"/>
                    <a:pt x="1476" y="694"/>
                  </a:cubicBezTo>
                  <a:cubicBezTo>
                    <a:pt x="1473" y="692"/>
                    <a:pt x="1469" y="691"/>
                    <a:pt x="1468" y="688"/>
                  </a:cubicBezTo>
                  <a:cubicBezTo>
                    <a:pt x="1471" y="685"/>
                    <a:pt x="1465" y="682"/>
                    <a:pt x="1465" y="680"/>
                  </a:cubicBezTo>
                  <a:cubicBezTo>
                    <a:pt x="1434" y="684"/>
                    <a:pt x="1406" y="677"/>
                    <a:pt x="1382" y="690"/>
                  </a:cubicBezTo>
                  <a:cubicBezTo>
                    <a:pt x="1382" y="694"/>
                    <a:pt x="1382" y="698"/>
                    <a:pt x="1379" y="699"/>
                  </a:cubicBezTo>
                  <a:cubicBezTo>
                    <a:pt x="1375" y="699"/>
                    <a:pt x="1366" y="699"/>
                    <a:pt x="1362" y="701"/>
                  </a:cubicBezTo>
                  <a:cubicBezTo>
                    <a:pt x="1361" y="708"/>
                    <a:pt x="1367" y="708"/>
                    <a:pt x="1368" y="714"/>
                  </a:cubicBezTo>
                  <a:cubicBezTo>
                    <a:pt x="1365" y="718"/>
                    <a:pt x="1361" y="719"/>
                    <a:pt x="1356" y="721"/>
                  </a:cubicBezTo>
                  <a:cubicBezTo>
                    <a:pt x="1355" y="729"/>
                    <a:pt x="1350" y="733"/>
                    <a:pt x="1343" y="729"/>
                  </a:cubicBezTo>
                  <a:cubicBezTo>
                    <a:pt x="1343" y="732"/>
                    <a:pt x="1343" y="735"/>
                    <a:pt x="1342" y="736"/>
                  </a:cubicBezTo>
                  <a:cubicBezTo>
                    <a:pt x="1334" y="737"/>
                    <a:pt x="1330" y="742"/>
                    <a:pt x="1328" y="749"/>
                  </a:cubicBezTo>
                  <a:cubicBezTo>
                    <a:pt x="1342" y="740"/>
                    <a:pt x="1361" y="759"/>
                    <a:pt x="1367" y="739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71" y="726"/>
                    <a:pt x="1388" y="734"/>
                    <a:pt x="1394" y="728"/>
                  </a:cubicBezTo>
                  <a:cubicBezTo>
                    <a:pt x="1395" y="733"/>
                    <a:pt x="1401" y="732"/>
                    <a:pt x="1400" y="740"/>
                  </a:cubicBezTo>
                  <a:cubicBezTo>
                    <a:pt x="1402" y="742"/>
                    <a:pt x="1408" y="741"/>
                    <a:pt x="1409" y="744"/>
                  </a:cubicBezTo>
                  <a:cubicBezTo>
                    <a:pt x="1407" y="746"/>
                    <a:pt x="1402" y="744"/>
                    <a:pt x="1402" y="748"/>
                  </a:cubicBezTo>
                  <a:cubicBezTo>
                    <a:pt x="1404" y="752"/>
                    <a:pt x="1406" y="754"/>
                    <a:pt x="1409" y="756"/>
                  </a:cubicBezTo>
                  <a:cubicBezTo>
                    <a:pt x="1415" y="753"/>
                    <a:pt x="1419" y="760"/>
                    <a:pt x="1424" y="760"/>
                  </a:cubicBezTo>
                  <a:cubicBezTo>
                    <a:pt x="1430" y="760"/>
                    <a:pt x="1432" y="755"/>
                    <a:pt x="1437" y="751"/>
                  </a:cubicBezTo>
                  <a:cubicBezTo>
                    <a:pt x="1442" y="756"/>
                    <a:pt x="1449" y="760"/>
                    <a:pt x="1456" y="763"/>
                  </a:cubicBezTo>
                  <a:cubicBezTo>
                    <a:pt x="1458" y="752"/>
                    <a:pt x="1452" y="749"/>
                    <a:pt x="1447" y="745"/>
                  </a:cubicBezTo>
                  <a:cubicBezTo>
                    <a:pt x="1450" y="740"/>
                    <a:pt x="1452" y="736"/>
                    <a:pt x="1454" y="728"/>
                  </a:cubicBezTo>
                  <a:cubicBezTo>
                    <a:pt x="1463" y="726"/>
                    <a:pt x="1476" y="721"/>
                    <a:pt x="1484" y="726"/>
                  </a:cubicBezTo>
                  <a:cubicBezTo>
                    <a:pt x="1488" y="722"/>
                    <a:pt x="1496" y="722"/>
                    <a:pt x="1499" y="719"/>
                  </a:cubicBezTo>
                  <a:cubicBezTo>
                    <a:pt x="1501" y="724"/>
                    <a:pt x="1500" y="731"/>
                    <a:pt x="1506" y="731"/>
                  </a:cubicBezTo>
                  <a:cubicBezTo>
                    <a:pt x="1506" y="722"/>
                    <a:pt x="1506" y="722"/>
                    <a:pt x="1506" y="722"/>
                  </a:cubicBezTo>
                  <a:cubicBezTo>
                    <a:pt x="1507" y="719"/>
                    <a:pt x="1514" y="722"/>
                    <a:pt x="1514" y="719"/>
                  </a:cubicBezTo>
                  <a:cubicBezTo>
                    <a:pt x="1510" y="713"/>
                    <a:pt x="1503" y="710"/>
                    <a:pt x="1497" y="705"/>
                  </a:cubicBezTo>
                  <a:cubicBezTo>
                    <a:pt x="1504" y="701"/>
                    <a:pt x="1507" y="712"/>
                    <a:pt x="1513" y="710"/>
                  </a:cubicBezTo>
                  <a:cubicBezTo>
                    <a:pt x="1515" y="710"/>
                    <a:pt x="1514" y="705"/>
                    <a:pt x="1516" y="704"/>
                  </a:cubicBezTo>
                  <a:cubicBezTo>
                    <a:pt x="1519" y="705"/>
                    <a:pt x="1521" y="707"/>
                    <a:pt x="1525" y="706"/>
                  </a:cubicBezTo>
                  <a:close/>
                  <a:moveTo>
                    <a:pt x="1262" y="683"/>
                  </a:moveTo>
                  <a:cubicBezTo>
                    <a:pt x="1262" y="689"/>
                    <a:pt x="1262" y="689"/>
                    <a:pt x="1262" y="689"/>
                  </a:cubicBezTo>
                  <a:cubicBezTo>
                    <a:pt x="1265" y="689"/>
                    <a:pt x="1267" y="687"/>
                    <a:pt x="1267" y="684"/>
                  </a:cubicBezTo>
                  <a:cubicBezTo>
                    <a:pt x="1266" y="683"/>
                    <a:pt x="1264" y="683"/>
                    <a:pt x="1262" y="683"/>
                  </a:cubicBezTo>
                  <a:close/>
                  <a:moveTo>
                    <a:pt x="1232" y="697"/>
                  </a:moveTo>
                  <a:cubicBezTo>
                    <a:pt x="1239" y="696"/>
                    <a:pt x="1246" y="694"/>
                    <a:pt x="1248" y="687"/>
                  </a:cubicBezTo>
                  <a:cubicBezTo>
                    <a:pt x="1241" y="688"/>
                    <a:pt x="1234" y="691"/>
                    <a:pt x="1232" y="697"/>
                  </a:cubicBezTo>
                  <a:close/>
                  <a:moveTo>
                    <a:pt x="196" y="694"/>
                  </a:moveTo>
                  <a:cubicBezTo>
                    <a:pt x="199" y="694"/>
                    <a:pt x="199" y="689"/>
                    <a:pt x="196" y="689"/>
                  </a:cubicBezTo>
                  <a:cubicBezTo>
                    <a:pt x="196" y="690"/>
                    <a:pt x="195" y="691"/>
                    <a:pt x="196" y="694"/>
                  </a:cubicBezTo>
                  <a:close/>
                  <a:moveTo>
                    <a:pt x="1222" y="693"/>
                  </a:moveTo>
                  <a:cubicBezTo>
                    <a:pt x="1217" y="695"/>
                    <a:pt x="1211" y="703"/>
                    <a:pt x="1214" y="706"/>
                  </a:cubicBezTo>
                  <a:cubicBezTo>
                    <a:pt x="1219" y="704"/>
                    <a:pt x="1226" y="700"/>
                    <a:pt x="1222" y="693"/>
                  </a:cubicBezTo>
                  <a:close/>
                  <a:moveTo>
                    <a:pt x="1604" y="812"/>
                  </a:moveTo>
                  <a:cubicBezTo>
                    <a:pt x="1609" y="805"/>
                    <a:pt x="1603" y="789"/>
                    <a:pt x="1609" y="781"/>
                  </a:cubicBezTo>
                  <a:cubicBezTo>
                    <a:pt x="1611" y="781"/>
                    <a:pt x="1609" y="785"/>
                    <a:pt x="1612" y="784"/>
                  </a:cubicBezTo>
                  <a:cubicBezTo>
                    <a:pt x="1615" y="776"/>
                    <a:pt x="1615" y="767"/>
                    <a:pt x="1611" y="762"/>
                  </a:cubicBezTo>
                  <a:cubicBezTo>
                    <a:pt x="1616" y="746"/>
                    <a:pt x="1609" y="726"/>
                    <a:pt x="1604" y="712"/>
                  </a:cubicBezTo>
                  <a:cubicBezTo>
                    <a:pt x="1594" y="717"/>
                    <a:pt x="1588" y="707"/>
                    <a:pt x="1581" y="704"/>
                  </a:cubicBezTo>
                  <a:cubicBezTo>
                    <a:pt x="1580" y="699"/>
                    <a:pt x="1575" y="693"/>
                    <a:pt x="1571" y="694"/>
                  </a:cubicBezTo>
                  <a:cubicBezTo>
                    <a:pt x="1574" y="703"/>
                    <a:pt x="1577" y="714"/>
                    <a:pt x="1587" y="718"/>
                  </a:cubicBezTo>
                  <a:cubicBezTo>
                    <a:pt x="1589" y="719"/>
                    <a:pt x="1592" y="716"/>
                    <a:pt x="1595" y="718"/>
                  </a:cubicBezTo>
                  <a:cubicBezTo>
                    <a:pt x="1597" y="718"/>
                    <a:pt x="1597" y="722"/>
                    <a:pt x="1598" y="723"/>
                  </a:cubicBezTo>
                  <a:cubicBezTo>
                    <a:pt x="1601" y="726"/>
                    <a:pt x="1604" y="724"/>
                    <a:pt x="1607" y="726"/>
                  </a:cubicBezTo>
                  <a:cubicBezTo>
                    <a:pt x="1607" y="731"/>
                    <a:pt x="1608" y="735"/>
                    <a:pt x="1608" y="741"/>
                  </a:cubicBezTo>
                  <a:cubicBezTo>
                    <a:pt x="1602" y="739"/>
                    <a:pt x="1602" y="743"/>
                    <a:pt x="1600" y="744"/>
                  </a:cubicBezTo>
                  <a:cubicBezTo>
                    <a:pt x="1598" y="736"/>
                    <a:pt x="1591" y="728"/>
                    <a:pt x="1586" y="726"/>
                  </a:cubicBezTo>
                  <a:cubicBezTo>
                    <a:pt x="1585" y="734"/>
                    <a:pt x="1593" y="741"/>
                    <a:pt x="1594" y="749"/>
                  </a:cubicBezTo>
                  <a:cubicBezTo>
                    <a:pt x="1592" y="748"/>
                    <a:pt x="1592" y="751"/>
                    <a:pt x="1589" y="750"/>
                  </a:cubicBezTo>
                  <a:cubicBezTo>
                    <a:pt x="1592" y="760"/>
                    <a:pt x="1582" y="760"/>
                    <a:pt x="1587" y="769"/>
                  </a:cubicBezTo>
                  <a:cubicBezTo>
                    <a:pt x="1583" y="774"/>
                    <a:pt x="1576" y="775"/>
                    <a:pt x="1578" y="785"/>
                  </a:cubicBezTo>
                  <a:cubicBezTo>
                    <a:pt x="1583" y="786"/>
                    <a:pt x="1581" y="791"/>
                    <a:pt x="1581" y="796"/>
                  </a:cubicBezTo>
                  <a:cubicBezTo>
                    <a:pt x="1583" y="797"/>
                    <a:pt x="1585" y="798"/>
                    <a:pt x="1587" y="799"/>
                  </a:cubicBezTo>
                  <a:cubicBezTo>
                    <a:pt x="1592" y="786"/>
                    <a:pt x="1596" y="772"/>
                    <a:pt x="1603" y="760"/>
                  </a:cubicBezTo>
                  <a:cubicBezTo>
                    <a:pt x="1603" y="772"/>
                    <a:pt x="1592" y="808"/>
                    <a:pt x="1604" y="812"/>
                  </a:cubicBezTo>
                  <a:close/>
                  <a:moveTo>
                    <a:pt x="187" y="697"/>
                  </a:moveTo>
                  <a:cubicBezTo>
                    <a:pt x="188" y="698"/>
                    <a:pt x="189" y="699"/>
                    <a:pt x="191" y="698"/>
                  </a:cubicBezTo>
                  <a:cubicBezTo>
                    <a:pt x="191" y="696"/>
                    <a:pt x="190" y="695"/>
                    <a:pt x="189" y="695"/>
                  </a:cubicBezTo>
                  <a:cubicBezTo>
                    <a:pt x="189" y="696"/>
                    <a:pt x="187" y="696"/>
                    <a:pt x="187" y="697"/>
                  </a:cubicBezTo>
                  <a:close/>
                  <a:moveTo>
                    <a:pt x="1253" y="697"/>
                  </a:moveTo>
                  <a:cubicBezTo>
                    <a:pt x="1252" y="701"/>
                    <a:pt x="1256" y="700"/>
                    <a:pt x="1255" y="703"/>
                  </a:cubicBezTo>
                  <a:cubicBezTo>
                    <a:pt x="1252" y="703"/>
                    <a:pt x="1251" y="704"/>
                    <a:pt x="1251" y="707"/>
                  </a:cubicBezTo>
                  <a:cubicBezTo>
                    <a:pt x="1258" y="709"/>
                    <a:pt x="1257" y="698"/>
                    <a:pt x="1266" y="700"/>
                  </a:cubicBezTo>
                  <a:cubicBezTo>
                    <a:pt x="1264" y="693"/>
                    <a:pt x="1259" y="700"/>
                    <a:pt x="1253" y="697"/>
                  </a:cubicBezTo>
                  <a:close/>
                  <a:moveTo>
                    <a:pt x="1692" y="805"/>
                  </a:moveTo>
                  <a:cubicBezTo>
                    <a:pt x="1700" y="797"/>
                    <a:pt x="1701" y="784"/>
                    <a:pt x="1703" y="769"/>
                  </a:cubicBezTo>
                  <a:cubicBezTo>
                    <a:pt x="1705" y="747"/>
                    <a:pt x="1704" y="720"/>
                    <a:pt x="1701" y="701"/>
                  </a:cubicBezTo>
                  <a:cubicBezTo>
                    <a:pt x="1701" y="715"/>
                    <a:pt x="1702" y="730"/>
                    <a:pt x="1700" y="742"/>
                  </a:cubicBezTo>
                  <a:cubicBezTo>
                    <a:pt x="1700" y="740"/>
                    <a:pt x="1700" y="739"/>
                    <a:pt x="1699" y="739"/>
                  </a:cubicBezTo>
                  <a:cubicBezTo>
                    <a:pt x="1700" y="744"/>
                    <a:pt x="1695" y="747"/>
                    <a:pt x="1694" y="752"/>
                  </a:cubicBezTo>
                  <a:cubicBezTo>
                    <a:pt x="1692" y="762"/>
                    <a:pt x="1695" y="773"/>
                    <a:pt x="1693" y="784"/>
                  </a:cubicBezTo>
                  <a:cubicBezTo>
                    <a:pt x="1691" y="792"/>
                    <a:pt x="1685" y="799"/>
                    <a:pt x="1692" y="805"/>
                  </a:cubicBezTo>
                  <a:close/>
                  <a:moveTo>
                    <a:pt x="1234" y="706"/>
                  </a:moveTo>
                  <a:cubicBezTo>
                    <a:pt x="1230" y="704"/>
                    <a:pt x="1222" y="705"/>
                    <a:pt x="1221" y="710"/>
                  </a:cubicBezTo>
                  <a:cubicBezTo>
                    <a:pt x="1223" y="714"/>
                    <a:pt x="1229" y="712"/>
                    <a:pt x="1233" y="711"/>
                  </a:cubicBezTo>
                  <a:cubicBezTo>
                    <a:pt x="1233" y="709"/>
                    <a:pt x="1235" y="709"/>
                    <a:pt x="1234" y="706"/>
                  </a:cubicBezTo>
                  <a:close/>
                  <a:moveTo>
                    <a:pt x="1204" y="718"/>
                  </a:moveTo>
                  <a:cubicBezTo>
                    <a:pt x="1206" y="723"/>
                    <a:pt x="1213" y="718"/>
                    <a:pt x="1213" y="714"/>
                  </a:cubicBezTo>
                  <a:cubicBezTo>
                    <a:pt x="1209" y="714"/>
                    <a:pt x="1205" y="714"/>
                    <a:pt x="1204" y="718"/>
                  </a:cubicBezTo>
                  <a:close/>
                  <a:moveTo>
                    <a:pt x="1531" y="737"/>
                  </a:moveTo>
                  <a:cubicBezTo>
                    <a:pt x="1532" y="736"/>
                    <a:pt x="1531" y="733"/>
                    <a:pt x="1533" y="733"/>
                  </a:cubicBezTo>
                  <a:cubicBezTo>
                    <a:pt x="1535" y="736"/>
                    <a:pt x="1540" y="738"/>
                    <a:pt x="1541" y="742"/>
                  </a:cubicBezTo>
                  <a:cubicBezTo>
                    <a:pt x="1542" y="739"/>
                    <a:pt x="1543" y="742"/>
                    <a:pt x="1545" y="742"/>
                  </a:cubicBezTo>
                  <a:cubicBezTo>
                    <a:pt x="1549" y="732"/>
                    <a:pt x="1537" y="730"/>
                    <a:pt x="1535" y="723"/>
                  </a:cubicBezTo>
                  <a:cubicBezTo>
                    <a:pt x="1536" y="722"/>
                    <a:pt x="1537" y="721"/>
                    <a:pt x="1537" y="718"/>
                  </a:cubicBezTo>
                  <a:cubicBezTo>
                    <a:pt x="1533" y="717"/>
                    <a:pt x="1532" y="715"/>
                    <a:pt x="1529" y="715"/>
                  </a:cubicBezTo>
                  <a:cubicBezTo>
                    <a:pt x="1528" y="720"/>
                    <a:pt x="1533" y="721"/>
                    <a:pt x="1533" y="725"/>
                  </a:cubicBezTo>
                  <a:cubicBezTo>
                    <a:pt x="1530" y="725"/>
                    <a:pt x="1527" y="726"/>
                    <a:pt x="1525" y="726"/>
                  </a:cubicBezTo>
                  <a:cubicBezTo>
                    <a:pt x="1526" y="731"/>
                    <a:pt x="1521" y="730"/>
                    <a:pt x="1522" y="736"/>
                  </a:cubicBezTo>
                  <a:cubicBezTo>
                    <a:pt x="1526" y="735"/>
                    <a:pt x="1528" y="735"/>
                    <a:pt x="1531" y="737"/>
                  </a:cubicBezTo>
                  <a:close/>
                  <a:moveTo>
                    <a:pt x="1564" y="733"/>
                  </a:moveTo>
                  <a:cubicBezTo>
                    <a:pt x="1568" y="735"/>
                    <a:pt x="1571" y="742"/>
                    <a:pt x="1577" y="739"/>
                  </a:cubicBezTo>
                  <a:cubicBezTo>
                    <a:pt x="1576" y="734"/>
                    <a:pt x="1567" y="732"/>
                    <a:pt x="1564" y="733"/>
                  </a:cubicBezTo>
                  <a:close/>
                  <a:moveTo>
                    <a:pt x="1586" y="743"/>
                  </a:moveTo>
                  <a:cubicBezTo>
                    <a:pt x="1588" y="741"/>
                    <a:pt x="1585" y="738"/>
                    <a:pt x="1583" y="738"/>
                  </a:cubicBezTo>
                  <a:cubicBezTo>
                    <a:pt x="1583" y="741"/>
                    <a:pt x="1582" y="744"/>
                    <a:pt x="1586" y="743"/>
                  </a:cubicBezTo>
                  <a:close/>
                  <a:moveTo>
                    <a:pt x="1490" y="759"/>
                  </a:moveTo>
                  <a:cubicBezTo>
                    <a:pt x="1492" y="752"/>
                    <a:pt x="1491" y="747"/>
                    <a:pt x="1489" y="741"/>
                  </a:cubicBezTo>
                  <a:cubicBezTo>
                    <a:pt x="1486" y="741"/>
                    <a:pt x="1486" y="741"/>
                    <a:pt x="1486" y="741"/>
                  </a:cubicBezTo>
                  <a:cubicBezTo>
                    <a:pt x="1490" y="746"/>
                    <a:pt x="1484" y="755"/>
                    <a:pt x="1490" y="759"/>
                  </a:cubicBezTo>
                  <a:close/>
                  <a:moveTo>
                    <a:pt x="1559" y="743"/>
                  </a:moveTo>
                  <a:cubicBezTo>
                    <a:pt x="1551" y="740"/>
                    <a:pt x="1551" y="749"/>
                    <a:pt x="1554" y="752"/>
                  </a:cubicBezTo>
                  <a:cubicBezTo>
                    <a:pt x="1556" y="752"/>
                    <a:pt x="1557" y="752"/>
                    <a:pt x="1559" y="752"/>
                  </a:cubicBezTo>
                  <a:cubicBezTo>
                    <a:pt x="1561" y="749"/>
                    <a:pt x="1560" y="747"/>
                    <a:pt x="1559" y="743"/>
                  </a:cubicBezTo>
                  <a:close/>
                  <a:moveTo>
                    <a:pt x="1676" y="743"/>
                  </a:moveTo>
                  <a:cubicBezTo>
                    <a:pt x="1676" y="746"/>
                    <a:pt x="1675" y="749"/>
                    <a:pt x="1678" y="749"/>
                  </a:cubicBezTo>
                  <a:cubicBezTo>
                    <a:pt x="1677" y="747"/>
                    <a:pt x="1679" y="743"/>
                    <a:pt x="1676" y="743"/>
                  </a:cubicBezTo>
                  <a:close/>
                  <a:moveTo>
                    <a:pt x="1012" y="752"/>
                  </a:moveTo>
                  <a:cubicBezTo>
                    <a:pt x="1012" y="761"/>
                    <a:pt x="1021" y="761"/>
                    <a:pt x="1029" y="763"/>
                  </a:cubicBezTo>
                  <a:cubicBezTo>
                    <a:pt x="1027" y="755"/>
                    <a:pt x="1019" y="754"/>
                    <a:pt x="1012" y="752"/>
                  </a:cubicBezTo>
                  <a:close/>
                  <a:moveTo>
                    <a:pt x="1031" y="767"/>
                  </a:moveTo>
                  <a:cubicBezTo>
                    <a:pt x="1025" y="778"/>
                    <a:pt x="1040" y="782"/>
                    <a:pt x="1046" y="776"/>
                  </a:cubicBezTo>
                  <a:cubicBezTo>
                    <a:pt x="1045" y="769"/>
                    <a:pt x="1039" y="767"/>
                    <a:pt x="1031" y="767"/>
                  </a:cubicBezTo>
                  <a:close/>
                  <a:moveTo>
                    <a:pt x="1581" y="1055"/>
                  </a:moveTo>
                  <a:cubicBezTo>
                    <a:pt x="1581" y="1036"/>
                    <a:pt x="1576" y="1014"/>
                    <a:pt x="1569" y="999"/>
                  </a:cubicBezTo>
                  <a:cubicBezTo>
                    <a:pt x="1556" y="993"/>
                    <a:pt x="1559" y="974"/>
                    <a:pt x="1555" y="960"/>
                  </a:cubicBezTo>
                  <a:cubicBezTo>
                    <a:pt x="1564" y="957"/>
                    <a:pt x="1561" y="938"/>
                    <a:pt x="1557" y="932"/>
                  </a:cubicBezTo>
                  <a:cubicBezTo>
                    <a:pt x="1555" y="935"/>
                    <a:pt x="1552" y="938"/>
                    <a:pt x="1550" y="941"/>
                  </a:cubicBezTo>
                  <a:cubicBezTo>
                    <a:pt x="1548" y="936"/>
                    <a:pt x="1554" y="933"/>
                    <a:pt x="1555" y="928"/>
                  </a:cubicBezTo>
                  <a:cubicBezTo>
                    <a:pt x="1552" y="925"/>
                    <a:pt x="1547" y="924"/>
                    <a:pt x="1546" y="919"/>
                  </a:cubicBezTo>
                  <a:cubicBezTo>
                    <a:pt x="1551" y="919"/>
                    <a:pt x="1548" y="912"/>
                    <a:pt x="1550" y="910"/>
                  </a:cubicBezTo>
                  <a:cubicBezTo>
                    <a:pt x="1549" y="908"/>
                    <a:pt x="1546" y="909"/>
                    <a:pt x="1546" y="908"/>
                  </a:cubicBezTo>
                  <a:cubicBezTo>
                    <a:pt x="1548" y="903"/>
                    <a:pt x="1547" y="896"/>
                    <a:pt x="1542" y="895"/>
                  </a:cubicBezTo>
                  <a:cubicBezTo>
                    <a:pt x="1544" y="888"/>
                    <a:pt x="1540" y="879"/>
                    <a:pt x="1537" y="874"/>
                  </a:cubicBezTo>
                  <a:cubicBezTo>
                    <a:pt x="1532" y="875"/>
                    <a:pt x="1535" y="884"/>
                    <a:pt x="1527" y="882"/>
                  </a:cubicBezTo>
                  <a:cubicBezTo>
                    <a:pt x="1524" y="885"/>
                    <a:pt x="1525" y="892"/>
                    <a:pt x="1523" y="896"/>
                  </a:cubicBezTo>
                  <a:cubicBezTo>
                    <a:pt x="1524" y="891"/>
                    <a:pt x="1522" y="889"/>
                    <a:pt x="1522" y="885"/>
                  </a:cubicBezTo>
                  <a:cubicBezTo>
                    <a:pt x="1517" y="887"/>
                    <a:pt x="1514" y="882"/>
                    <a:pt x="1512" y="879"/>
                  </a:cubicBezTo>
                  <a:cubicBezTo>
                    <a:pt x="1514" y="878"/>
                    <a:pt x="1517" y="878"/>
                    <a:pt x="1518" y="877"/>
                  </a:cubicBezTo>
                  <a:cubicBezTo>
                    <a:pt x="1521" y="869"/>
                    <a:pt x="1518" y="865"/>
                    <a:pt x="1515" y="860"/>
                  </a:cubicBezTo>
                  <a:cubicBezTo>
                    <a:pt x="1523" y="842"/>
                    <a:pt x="1502" y="838"/>
                    <a:pt x="1497" y="827"/>
                  </a:cubicBezTo>
                  <a:cubicBezTo>
                    <a:pt x="1500" y="828"/>
                    <a:pt x="1502" y="830"/>
                    <a:pt x="1507" y="829"/>
                  </a:cubicBezTo>
                  <a:cubicBezTo>
                    <a:pt x="1507" y="826"/>
                    <a:pt x="1507" y="824"/>
                    <a:pt x="1506" y="821"/>
                  </a:cubicBezTo>
                  <a:cubicBezTo>
                    <a:pt x="1502" y="822"/>
                    <a:pt x="1501" y="820"/>
                    <a:pt x="1498" y="819"/>
                  </a:cubicBezTo>
                  <a:cubicBezTo>
                    <a:pt x="1496" y="819"/>
                    <a:pt x="1497" y="823"/>
                    <a:pt x="1494" y="822"/>
                  </a:cubicBezTo>
                  <a:cubicBezTo>
                    <a:pt x="1484" y="819"/>
                    <a:pt x="1477" y="823"/>
                    <a:pt x="1469" y="817"/>
                  </a:cubicBezTo>
                  <a:cubicBezTo>
                    <a:pt x="1465" y="814"/>
                    <a:pt x="1464" y="808"/>
                    <a:pt x="1458" y="814"/>
                  </a:cubicBezTo>
                  <a:cubicBezTo>
                    <a:pt x="1457" y="820"/>
                    <a:pt x="1461" y="821"/>
                    <a:pt x="1460" y="828"/>
                  </a:cubicBezTo>
                  <a:cubicBezTo>
                    <a:pt x="1461" y="830"/>
                    <a:pt x="1466" y="829"/>
                    <a:pt x="1466" y="833"/>
                  </a:cubicBezTo>
                  <a:cubicBezTo>
                    <a:pt x="1462" y="840"/>
                    <a:pt x="1468" y="844"/>
                    <a:pt x="1466" y="854"/>
                  </a:cubicBezTo>
                  <a:cubicBezTo>
                    <a:pt x="1456" y="857"/>
                    <a:pt x="1451" y="864"/>
                    <a:pt x="1436" y="862"/>
                  </a:cubicBezTo>
                  <a:cubicBezTo>
                    <a:pt x="1433" y="864"/>
                    <a:pt x="1431" y="868"/>
                    <a:pt x="1426" y="869"/>
                  </a:cubicBezTo>
                  <a:cubicBezTo>
                    <a:pt x="1418" y="865"/>
                    <a:pt x="1419" y="861"/>
                    <a:pt x="1418" y="851"/>
                  </a:cubicBezTo>
                  <a:cubicBezTo>
                    <a:pt x="1415" y="830"/>
                    <a:pt x="1420" y="808"/>
                    <a:pt x="1416" y="790"/>
                  </a:cubicBezTo>
                  <a:cubicBezTo>
                    <a:pt x="1416" y="787"/>
                    <a:pt x="1418" y="786"/>
                    <a:pt x="1419" y="783"/>
                  </a:cubicBezTo>
                  <a:cubicBezTo>
                    <a:pt x="1416" y="778"/>
                    <a:pt x="1412" y="769"/>
                    <a:pt x="1405" y="776"/>
                  </a:cubicBezTo>
                  <a:cubicBezTo>
                    <a:pt x="1404" y="786"/>
                    <a:pt x="1396" y="797"/>
                    <a:pt x="1394" y="809"/>
                  </a:cubicBezTo>
                  <a:cubicBezTo>
                    <a:pt x="1391" y="804"/>
                    <a:pt x="1388" y="808"/>
                    <a:pt x="1382" y="808"/>
                  </a:cubicBezTo>
                  <a:cubicBezTo>
                    <a:pt x="1377" y="812"/>
                    <a:pt x="1380" y="819"/>
                    <a:pt x="1378" y="826"/>
                  </a:cubicBezTo>
                  <a:cubicBezTo>
                    <a:pt x="1377" y="832"/>
                    <a:pt x="1370" y="835"/>
                    <a:pt x="1369" y="840"/>
                  </a:cubicBezTo>
                  <a:cubicBezTo>
                    <a:pt x="1366" y="851"/>
                    <a:pt x="1369" y="858"/>
                    <a:pt x="1360" y="862"/>
                  </a:cubicBezTo>
                  <a:cubicBezTo>
                    <a:pt x="1353" y="864"/>
                    <a:pt x="1349" y="860"/>
                    <a:pt x="1342" y="866"/>
                  </a:cubicBezTo>
                  <a:cubicBezTo>
                    <a:pt x="1342" y="871"/>
                    <a:pt x="1340" y="871"/>
                    <a:pt x="1342" y="874"/>
                  </a:cubicBezTo>
                  <a:cubicBezTo>
                    <a:pt x="1340" y="876"/>
                    <a:pt x="1337" y="876"/>
                    <a:pt x="1335" y="877"/>
                  </a:cubicBezTo>
                  <a:cubicBezTo>
                    <a:pt x="1334" y="880"/>
                    <a:pt x="1334" y="884"/>
                    <a:pt x="1334" y="887"/>
                  </a:cubicBezTo>
                  <a:cubicBezTo>
                    <a:pt x="1331" y="881"/>
                    <a:pt x="1326" y="888"/>
                    <a:pt x="1322" y="888"/>
                  </a:cubicBezTo>
                  <a:cubicBezTo>
                    <a:pt x="1321" y="893"/>
                    <a:pt x="1324" y="894"/>
                    <a:pt x="1325" y="896"/>
                  </a:cubicBezTo>
                  <a:cubicBezTo>
                    <a:pt x="1319" y="898"/>
                    <a:pt x="1319" y="906"/>
                    <a:pt x="1311" y="907"/>
                  </a:cubicBezTo>
                  <a:cubicBezTo>
                    <a:pt x="1310" y="909"/>
                    <a:pt x="1309" y="912"/>
                    <a:pt x="1308" y="915"/>
                  </a:cubicBezTo>
                  <a:cubicBezTo>
                    <a:pt x="1305" y="915"/>
                    <a:pt x="1304" y="917"/>
                    <a:pt x="1302" y="917"/>
                  </a:cubicBezTo>
                  <a:cubicBezTo>
                    <a:pt x="1297" y="923"/>
                    <a:pt x="1300" y="933"/>
                    <a:pt x="1299" y="942"/>
                  </a:cubicBezTo>
                  <a:cubicBezTo>
                    <a:pt x="1298" y="946"/>
                    <a:pt x="1294" y="949"/>
                    <a:pt x="1294" y="953"/>
                  </a:cubicBezTo>
                  <a:cubicBezTo>
                    <a:pt x="1293" y="960"/>
                    <a:pt x="1297" y="971"/>
                    <a:pt x="1298" y="983"/>
                  </a:cubicBezTo>
                  <a:cubicBezTo>
                    <a:pt x="1298" y="992"/>
                    <a:pt x="1297" y="1002"/>
                    <a:pt x="1300" y="1008"/>
                  </a:cubicBezTo>
                  <a:cubicBezTo>
                    <a:pt x="1301" y="1011"/>
                    <a:pt x="1304" y="1012"/>
                    <a:pt x="1305" y="1014"/>
                  </a:cubicBezTo>
                  <a:cubicBezTo>
                    <a:pt x="1302" y="1024"/>
                    <a:pt x="1309" y="1029"/>
                    <a:pt x="1309" y="1038"/>
                  </a:cubicBezTo>
                  <a:cubicBezTo>
                    <a:pt x="1309" y="1039"/>
                    <a:pt x="1307" y="1042"/>
                    <a:pt x="1307" y="1043"/>
                  </a:cubicBezTo>
                  <a:cubicBezTo>
                    <a:pt x="1306" y="1051"/>
                    <a:pt x="1310" y="1059"/>
                    <a:pt x="1310" y="1066"/>
                  </a:cubicBezTo>
                  <a:cubicBezTo>
                    <a:pt x="1310" y="1071"/>
                    <a:pt x="1306" y="1075"/>
                    <a:pt x="1307" y="1080"/>
                  </a:cubicBezTo>
                  <a:cubicBezTo>
                    <a:pt x="1308" y="1085"/>
                    <a:pt x="1315" y="1089"/>
                    <a:pt x="1320" y="1089"/>
                  </a:cubicBezTo>
                  <a:cubicBezTo>
                    <a:pt x="1319" y="1099"/>
                    <a:pt x="1324" y="1104"/>
                    <a:pt x="1325" y="1112"/>
                  </a:cubicBezTo>
                  <a:cubicBezTo>
                    <a:pt x="1333" y="1111"/>
                    <a:pt x="1334" y="1105"/>
                    <a:pt x="1340" y="1103"/>
                  </a:cubicBezTo>
                  <a:cubicBezTo>
                    <a:pt x="1339" y="1107"/>
                    <a:pt x="1340" y="1114"/>
                    <a:pt x="1344" y="1119"/>
                  </a:cubicBezTo>
                  <a:cubicBezTo>
                    <a:pt x="1350" y="1118"/>
                    <a:pt x="1354" y="1117"/>
                    <a:pt x="1357" y="1122"/>
                  </a:cubicBezTo>
                  <a:cubicBezTo>
                    <a:pt x="1362" y="1119"/>
                    <a:pt x="1370" y="1120"/>
                    <a:pt x="1374" y="1116"/>
                  </a:cubicBezTo>
                  <a:cubicBezTo>
                    <a:pt x="1376" y="1113"/>
                    <a:pt x="1374" y="1110"/>
                    <a:pt x="1374" y="1105"/>
                  </a:cubicBezTo>
                  <a:cubicBezTo>
                    <a:pt x="1377" y="1102"/>
                    <a:pt x="1382" y="1100"/>
                    <a:pt x="1383" y="1095"/>
                  </a:cubicBezTo>
                  <a:cubicBezTo>
                    <a:pt x="1385" y="1095"/>
                    <a:pt x="1387" y="1096"/>
                    <a:pt x="1390" y="1096"/>
                  </a:cubicBezTo>
                  <a:cubicBezTo>
                    <a:pt x="1392" y="1092"/>
                    <a:pt x="1388" y="1082"/>
                    <a:pt x="1396" y="1083"/>
                  </a:cubicBezTo>
                  <a:cubicBezTo>
                    <a:pt x="1393" y="1089"/>
                    <a:pt x="1393" y="1098"/>
                    <a:pt x="1400" y="1098"/>
                  </a:cubicBezTo>
                  <a:cubicBezTo>
                    <a:pt x="1398" y="1083"/>
                    <a:pt x="1403" y="1071"/>
                    <a:pt x="1400" y="1061"/>
                  </a:cubicBezTo>
                  <a:cubicBezTo>
                    <a:pt x="1409" y="1068"/>
                    <a:pt x="1402" y="1082"/>
                    <a:pt x="1408" y="1092"/>
                  </a:cubicBezTo>
                  <a:cubicBezTo>
                    <a:pt x="1407" y="1095"/>
                    <a:pt x="1403" y="1097"/>
                    <a:pt x="1405" y="1101"/>
                  </a:cubicBezTo>
                  <a:cubicBezTo>
                    <a:pt x="1410" y="1101"/>
                    <a:pt x="1411" y="1101"/>
                    <a:pt x="1414" y="1099"/>
                  </a:cubicBezTo>
                  <a:cubicBezTo>
                    <a:pt x="1409" y="1091"/>
                    <a:pt x="1420" y="1086"/>
                    <a:pt x="1425" y="1085"/>
                  </a:cubicBezTo>
                  <a:cubicBezTo>
                    <a:pt x="1426" y="1082"/>
                    <a:pt x="1425" y="1079"/>
                    <a:pt x="1427" y="1076"/>
                  </a:cubicBezTo>
                  <a:cubicBezTo>
                    <a:pt x="1435" y="1075"/>
                    <a:pt x="1440" y="1076"/>
                    <a:pt x="1447" y="1075"/>
                  </a:cubicBezTo>
                  <a:cubicBezTo>
                    <a:pt x="1456" y="1082"/>
                    <a:pt x="1462" y="1092"/>
                    <a:pt x="1465" y="1105"/>
                  </a:cubicBezTo>
                  <a:cubicBezTo>
                    <a:pt x="1473" y="1104"/>
                    <a:pt x="1471" y="1113"/>
                    <a:pt x="1473" y="1118"/>
                  </a:cubicBezTo>
                  <a:cubicBezTo>
                    <a:pt x="1475" y="1122"/>
                    <a:pt x="1479" y="1122"/>
                    <a:pt x="1479" y="1126"/>
                  </a:cubicBezTo>
                  <a:cubicBezTo>
                    <a:pt x="1480" y="1132"/>
                    <a:pt x="1473" y="1139"/>
                    <a:pt x="1475" y="1146"/>
                  </a:cubicBezTo>
                  <a:cubicBezTo>
                    <a:pt x="1481" y="1150"/>
                    <a:pt x="1484" y="1156"/>
                    <a:pt x="1486" y="1164"/>
                  </a:cubicBezTo>
                  <a:cubicBezTo>
                    <a:pt x="1486" y="1166"/>
                    <a:pt x="1491" y="1164"/>
                    <a:pt x="1491" y="1167"/>
                  </a:cubicBezTo>
                  <a:cubicBezTo>
                    <a:pt x="1490" y="1178"/>
                    <a:pt x="1489" y="1185"/>
                    <a:pt x="1492" y="1195"/>
                  </a:cubicBezTo>
                  <a:cubicBezTo>
                    <a:pt x="1495" y="1195"/>
                    <a:pt x="1499" y="1197"/>
                    <a:pt x="1506" y="1198"/>
                  </a:cubicBezTo>
                  <a:cubicBezTo>
                    <a:pt x="1510" y="1193"/>
                    <a:pt x="1509" y="1192"/>
                    <a:pt x="1508" y="1185"/>
                  </a:cubicBezTo>
                  <a:cubicBezTo>
                    <a:pt x="1514" y="1178"/>
                    <a:pt x="1514" y="1168"/>
                    <a:pt x="1520" y="1161"/>
                  </a:cubicBezTo>
                  <a:cubicBezTo>
                    <a:pt x="1523" y="1159"/>
                    <a:pt x="1527" y="1158"/>
                    <a:pt x="1530" y="1155"/>
                  </a:cubicBezTo>
                  <a:cubicBezTo>
                    <a:pt x="1531" y="1154"/>
                    <a:pt x="1530" y="1152"/>
                    <a:pt x="1531" y="1150"/>
                  </a:cubicBezTo>
                  <a:cubicBezTo>
                    <a:pt x="1532" y="1148"/>
                    <a:pt x="1536" y="1145"/>
                    <a:pt x="1539" y="1142"/>
                  </a:cubicBezTo>
                  <a:cubicBezTo>
                    <a:pt x="1544" y="1134"/>
                    <a:pt x="1542" y="1131"/>
                    <a:pt x="1550" y="1129"/>
                  </a:cubicBezTo>
                  <a:cubicBezTo>
                    <a:pt x="1552" y="1117"/>
                    <a:pt x="1566" y="1116"/>
                    <a:pt x="1565" y="1102"/>
                  </a:cubicBezTo>
                  <a:cubicBezTo>
                    <a:pt x="1563" y="1101"/>
                    <a:pt x="1561" y="1105"/>
                    <a:pt x="1561" y="1103"/>
                  </a:cubicBezTo>
                  <a:cubicBezTo>
                    <a:pt x="1566" y="1095"/>
                    <a:pt x="1575" y="1091"/>
                    <a:pt x="1574" y="1078"/>
                  </a:cubicBezTo>
                  <a:cubicBezTo>
                    <a:pt x="1581" y="1073"/>
                    <a:pt x="1583" y="1059"/>
                    <a:pt x="1583" y="1051"/>
                  </a:cubicBezTo>
                  <a:cubicBezTo>
                    <a:pt x="1581" y="1051"/>
                    <a:pt x="1583" y="1054"/>
                    <a:pt x="1581" y="1055"/>
                  </a:cubicBezTo>
                  <a:close/>
                  <a:moveTo>
                    <a:pt x="1508" y="774"/>
                  </a:moveTo>
                  <a:cubicBezTo>
                    <a:pt x="1505" y="780"/>
                    <a:pt x="1512" y="784"/>
                    <a:pt x="1516" y="787"/>
                  </a:cubicBezTo>
                  <a:cubicBezTo>
                    <a:pt x="1516" y="780"/>
                    <a:pt x="1513" y="776"/>
                    <a:pt x="1508" y="774"/>
                  </a:cubicBezTo>
                  <a:close/>
                  <a:moveTo>
                    <a:pt x="1706" y="787"/>
                  </a:moveTo>
                  <a:cubicBezTo>
                    <a:pt x="1705" y="795"/>
                    <a:pt x="1703" y="802"/>
                    <a:pt x="1700" y="808"/>
                  </a:cubicBezTo>
                  <a:cubicBezTo>
                    <a:pt x="1697" y="806"/>
                    <a:pt x="1698" y="806"/>
                    <a:pt x="1696" y="803"/>
                  </a:cubicBezTo>
                  <a:cubicBezTo>
                    <a:pt x="1697" y="809"/>
                    <a:pt x="1694" y="820"/>
                    <a:pt x="1690" y="816"/>
                  </a:cubicBezTo>
                  <a:cubicBezTo>
                    <a:pt x="1691" y="824"/>
                    <a:pt x="1689" y="828"/>
                    <a:pt x="1689" y="835"/>
                  </a:cubicBezTo>
                  <a:cubicBezTo>
                    <a:pt x="1687" y="834"/>
                    <a:pt x="1687" y="832"/>
                    <a:pt x="1685" y="832"/>
                  </a:cubicBezTo>
                  <a:cubicBezTo>
                    <a:pt x="1684" y="835"/>
                    <a:pt x="1685" y="839"/>
                    <a:pt x="1683" y="840"/>
                  </a:cubicBezTo>
                  <a:cubicBezTo>
                    <a:pt x="1681" y="837"/>
                    <a:pt x="1683" y="829"/>
                    <a:pt x="1680" y="827"/>
                  </a:cubicBezTo>
                  <a:cubicBezTo>
                    <a:pt x="1677" y="832"/>
                    <a:pt x="1673" y="839"/>
                    <a:pt x="1675" y="845"/>
                  </a:cubicBezTo>
                  <a:cubicBezTo>
                    <a:pt x="1677" y="846"/>
                    <a:pt x="1678" y="842"/>
                    <a:pt x="1679" y="845"/>
                  </a:cubicBezTo>
                  <a:cubicBezTo>
                    <a:pt x="1674" y="855"/>
                    <a:pt x="1676" y="872"/>
                    <a:pt x="1671" y="885"/>
                  </a:cubicBezTo>
                  <a:cubicBezTo>
                    <a:pt x="1670" y="880"/>
                    <a:pt x="1664" y="879"/>
                    <a:pt x="1661" y="875"/>
                  </a:cubicBezTo>
                  <a:cubicBezTo>
                    <a:pt x="1660" y="877"/>
                    <a:pt x="1659" y="879"/>
                    <a:pt x="1657" y="880"/>
                  </a:cubicBezTo>
                  <a:cubicBezTo>
                    <a:pt x="1655" y="876"/>
                    <a:pt x="1652" y="874"/>
                    <a:pt x="1649" y="872"/>
                  </a:cubicBezTo>
                  <a:cubicBezTo>
                    <a:pt x="1649" y="869"/>
                    <a:pt x="1650" y="865"/>
                    <a:pt x="1648" y="863"/>
                  </a:cubicBezTo>
                  <a:cubicBezTo>
                    <a:pt x="1643" y="867"/>
                    <a:pt x="1642" y="863"/>
                    <a:pt x="1637" y="862"/>
                  </a:cubicBezTo>
                  <a:cubicBezTo>
                    <a:pt x="1635" y="865"/>
                    <a:pt x="1638" y="874"/>
                    <a:pt x="1633" y="874"/>
                  </a:cubicBezTo>
                  <a:cubicBezTo>
                    <a:pt x="1633" y="870"/>
                    <a:pt x="1633" y="871"/>
                    <a:pt x="1633" y="866"/>
                  </a:cubicBezTo>
                  <a:cubicBezTo>
                    <a:pt x="1629" y="865"/>
                    <a:pt x="1628" y="864"/>
                    <a:pt x="1625" y="867"/>
                  </a:cubicBezTo>
                  <a:cubicBezTo>
                    <a:pt x="1625" y="864"/>
                    <a:pt x="1623" y="863"/>
                    <a:pt x="1621" y="862"/>
                  </a:cubicBezTo>
                  <a:cubicBezTo>
                    <a:pt x="1620" y="864"/>
                    <a:pt x="1619" y="871"/>
                    <a:pt x="1621" y="873"/>
                  </a:cubicBezTo>
                  <a:cubicBezTo>
                    <a:pt x="1624" y="874"/>
                    <a:pt x="1623" y="871"/>
                    <a:pt x="1625" y="870"/>
                  </a:cubicBezTo>
                  <a:cubicBezTo>
                    <a:pt x="1627" y="874"/>
                    <a:pt x="1623" y="876"/>
                    <a:pt x="1623" y="880"/>
                  </a:cubicBezTo>
                  <a:cubicBezTo>
                    <a:pt x="1623" y="882"/>
                    <a:pt x="1626" y="882"/>
                    <a:pt x="1626" y="885"/>
                  </a:cubicBezTo>
                  <a:cubicBezTo>
                    <a:pt x="1629" y="884"/>
                    <a:pt x="1630" y="882"/>
                    <a:pt x="1634" y="882"/>
                  </a:cubicBezTo>
                  <a:cubicBezTo>
                    <a:pt x="1637" y="885"/>
                    <a:pt x="1639" y="889"/>
                    <a:pt x="1644" y="890"/>
                  </a:cubicBezTo>
                  <a:cubicBezTo>
                    <a:pt x="1648" y="891"/>
                    <a:pt x="1647" y="887"/>
                    <a:pt x="1650" y="887"/>
                  </a:cubicBezTo>
                  <a:cubicBezTo>
                    <a:pt x="1653" y="893"/>
                    <a:pt x="1658" y="898"/>
                    <a:pt x="1664" y="897"/>
                  </a:cubicBezTo>
                  <a:cubicBezTo>
                    <a:pt x="1665" y="899"/>
                    <a:pt x="1665" y="903"/>
                    <a:pt x="1667" y="904"/>
                  </a:cubicBezTo>
                  <a:cubicBezTo>
                    <a:pt x="1667" y="901"/>
                    <a:pt x="1668" y="899"/>
                    <a:pt x="1669" y="898"/>
                  </a:cubicBezTo>
                  <a:cubicBezTo>
                    <a:pt x="1669" y="900"/>
                    <a:pt x="1670" y="901"/>
                    <a:pt x="1671" y="902"/>
                  </a:cubicBezTo>
                  <a:cubicBezTo>
                    <a:pt x="1672" y="899"/>
                    <a:pt x="1669" y="888"/>
                    <a:pt x="1673" y="886"/>
                  </a:cubicBezTo>
                  <a:cubicBezTo>
                    <a:pt x="1673" y="890"/>
                    <a:pt x="1676" y="891"/>
                    <a:pt x="1677" y="894"/>
                  </a:cubicBezTo>
                  <a:cubicBezTo>
                    <a:pt x="1678" y="889"/>
                    <a:pt x="1683" y="887"/>
                    <a:pt x="1686" y="884"/>
                  </a:cubicBezTo>
                  <a:cubicBezTo>
                    <a:pt x="1692" y="874"/>
                    <a:pt x="1693" y="862"/>
                    <a:pt x="1697" y="850"/>
                  </a:cubicBezTo>
                  <a:cubicBezTo>
                    <a:pt x="1703" y="831"/>
                    <a:pt x="1713" y="807"/>
                    <a:pt x="1706" y="787"/>
                  </a:cubicBezTo>
                  <a:close/>
                  <a:moveTo>
                    <a:pt x="1682" y="843"/>
                  </a:moveTo>
                  <a:cubicBezTo>
                    <a:pt x="1680" y="843"/>
                    <a:pt x="1678" y="840"/>
                    <a:pt x="1680" y="839"/>
                  </a:cubicBezTo>
                  <a:cubicBezTo>
                    <a:pt x="1682" y="839"/>
                    <a:pt x="1682" y="841"/>
                    <a:pt x="1682" y="843"/>
                  </a:cubicBezTo>
                  <a:close/>
                  <a:moveTo>
                    <a:pt x="1550" y="804"/>
                  </a:moveTo>
                  <a:cubicBezTo>
                    <a:pt x="1553" y="805"/>
                    <a:pt x="1554" y="808"/>
                    <a:pt x="1557" y="810"/>
                  </a:cubicBezTo>
                  <a:cubicBezTo>
                    <a:pt x="1557" y="807"/>
                    <a:pt x="1557" y="804"/>
                    <a:pt x="1556" y="803"/>
                  </a:cubicBezTo>
                  <a:cubicBezTo>
                    <a:pt x="1554" y="804"/>
                    <a:pt x="1550" y="802"/>
                    <a:pt x="1550" y="804"/>
                  </a:cubicBezTo>
                  <a:close/>
                  <a:moveTo>
                    <a:pt x="1565" y="849"/>
                  </a:moveTo>
                  <a:cubicBezTo>
                    <a:pt x="1570" y="830"/>
                    <a:pt x="1554" y="815"/>
                    <a:pt x="1543" y="805"/>
                  </a:cubicBezTo>
                  <a:cubicBezTo>
                    <a:pt x="1542" y="811"/>
                    <a:pt x="1547" y="818"/>
                    <a:pt x="1548" y="824"/>
                  </a:cubicBezTo>
                  <a:cubicBezTo>
                    <a:pt x="1560" y="827"/>
                    <a:pt x="1556" y="844"/>
                    <a:pt x="1565" y="849"/>
                  </a:cubicBezTo>
                  <a:close/>
                  <a:moveTo>
                    <a:pt x="1596" y="815"/>
                  </a:moveTo>
                  <a:cubicBezTo>
                    <a:pt x="1596" y="812"/>
                    <a:pt x="1597" y="807"/>
                    <a:pt x="1594" y="807"/>
                  </a:cubicBezTo>
                  <a:cubicBezTo>
                    <a:pt x="1595" y="809"/>
                    <a:pt x="1592" y="815"/>
                    <a:pt x="1596" y="815"/>
                  </a:cubicBezTo>
                  <a:close/>
                  <a:moveTo>
                    <a:pt x="1686" y="817"/>
                  </a:moveTo>
                  <a:cubicBezTo>
                    <a:pt x="1687" y="815"/>
                    <a:pt x="1689" y="811"/>
                    <a:pt x="1685" y="811"/>
                  </a:cubicBezTo>
                  <a:cubicBezTo>
                    <a:pt x="1686" y="813"/>
                    <a:pt x="1684" y="817"/>
                    <a:pt x="1686" y="817"/>
                  </a:cubicBezTo>
                  <a:close/>
                  <a:moveTo>
                    <a:pt x="1584" y="835"/>
                  </a:moveTo>
                  <a:cubicBezTo>
                    <a:pt x="1582" y="832"/>
                    <a:pt x="1582" y="829"/>
                    <a:pt x="1577" y="830"/>
                  </a:cubicBezTo>
                  <a:cubicBezTo>
                    <a:pt x="1577" y="826"/>
                    <a:pt x="1575" y="823"/>
                    <a:pt x="1572" y="821"/>
                  </a:cubicBezTo>
                  <a:cubicBezTo>
                    <a:pt x="1571" y="837"/>
                    <a:pt x="1586" y="836"/>
                    <a:pt x="1589" y="848"/>
                  </a:cubicBezTo>
                  <a:cubicBezTo>
                    <a:pt x="1593" y="849"/>
                    <a:pt x="1592" y="849"/>
                    <a:pt x="1596" y="849"/>
                  </a:cubicBezTo>
                  <a:cubicBezTo>
                    <a:pt x="1593" y="844"/>
                    <a:pt x="1591" y="838"/>
                    <a:pt x="1588" y="833"/>
                  </a:cubicBezTo>
                  <a:cubicBezTo>
                    <a:pt x="1585" y="832"/>
                    <a:pt x="1586" y="834"/>
                    <a:pt x="1584" y="835"/>
                  </a:cubicBezTo>
                  <a:close/>
                  <a:moveTo>
                    <a:pt x="1190" y="823"/>
                  </a:moveTo>
                  <a:cubicBezTo>
                    <a:pt x="1178" y="826"/>
                    <a:pt x="1171" y="835"/>
                    <a:pt x="1162" y="841"/>
                  </a:cubicBezTo>
                  <a:cubicBezTo>
                    <a:pt x="1176" y="843"/>
                    <a:pt x="1186" y="834"/>
                    <a:pt x="1190" y="823"/>
                  </a:cubicBezTo>
                  <a:close/>
                  <a:moveTo>
                    <a:pt x="1513" y="836"/>
                  </a:moveTo>
                  <a:cubicBezTo>
                    <a:pt x="1515" y="833"/>
                    <a:pt x="1512" y="828"/>
                    <a:pt x="1510" y="827"/>
                  </a:cubicBezTo>
                  <a:cubicBezTo>
                    <a:pt x="1508" y="829"/>
                    <a:pt x="1509" y="835"/>
                    <a:pt x="1513" y="836"/>
                  </a:cubicBezTo>
                  <a:close/>
                  <a:moveTo>
                    <a:pt x="1669" y="831"/>
                  </a:moveTo>
                  <a:cubicBezTo>
                    <a:pt x="1667" y="834"/>
                    <a:pt x="1665" y="841"/>
                    <a:pt x="1671" y="841"/>
                  </a:cubicBezTo>
                  <a:cubicBezTo>
                    <a:pt x="1672" y="839"/>
                    <a:pt x="1674" y="830"/>
                    <a:pt x="1669" y="831"/>
                  </a:cubicBezTo>
                  <a:close/>
                  <a:moveTo>
                    <a:pt x="1704" y="836"/>
                  </a:moveTo>
                  <a:cubicBezTo>
                    <a:pt x="1705" y="840"/>
                    <a:pt x="1701" y="844"/>
                    <a:pt x="1704" y="847"/>
                  </a:cubicBezTo>
                  <a:cubicBezTo>
                    <a:pt x="1703" y="843"/>
                    <a:pt x="1708" y="837"/>
                    <a:pt x="1704" y="836"/>
                  </a:cubicBezTo>
                  <a:close/>
                  <a:moveTo>
                    <a:pt x="1607" y="846"/>
                  </a:moveTo>
                  <a:cubicBezTo>
                    <a:pt x="1604" y="845"/>
                    <a:pt x="1603" y="843"/>
                    <a:pt x="1600" y="842"/>
                  </a:cubicBezTo>
                  <a:cubicBezTo>
                    <a:pt x="1599" y="845"/>
                    <a:pt x="1598" y="851"/>
                    <a:pt x="1600" y="853"/>
                  </a:cubicBezTo>
                  <a:cubicBezTo>
                    <a:pt x="1604" y="853"/>
                    <a:pt x="1606" y="850"/>
                    <a:pt x="1607" y="846"/>
                  </a:cubicBezTo>
                  <a:close/>
                  <a:moveTo>
                    <a:pt x="1631" y="848"/>
                  </a:moveTo>
                  <a:cubicBezTo>
                    <a:pt x="1632" y="853"/>
                    <a:pt x="1632" y="858"/>
                    <a:pt x="1636" y="861"/>
                  </a:cubicBezTo>
                  <a:cubicBezTo>
                    <a:pt x="1638" y="856"/>
                    <a:pt x="1635" y="849"/>
                    <a:pt x="1631" y="848"/>
                  </a:cubicBezTo>
                  <a:close/>
                  <a:moveTo>
                    <a:pt x="1590" y="854"/>
                  </a:moveTo>
                  <a:cubicBezTo>
                    <a:pt x="1588" y="856"/>
                    <a:pt x="1585" y="858"/>
                    <a:pt x="1585" y="862"/>
                  </a:cubicBezTo>
                  <a:cubicBezTo>
                    <a:pt x="1586" y="863"/>
                    <a:pt x="1587" y="865"/>
                    <a:pt x="1589" y="865"/>
                  </a:cubicBezTo>
                  <a:cubicBezTo>
                    <a:pt x="1591" y="860"/>
                    <a:pt x="1592" y="864"/>
                    <a:pt x="1595" y="865"/>
                  </a:cubicBezTo>
                  <a:cubicBezTo>
                    <a:pt x="1597" y="865"/>
                    <a:pt x="1598" y="863"/>
                    <a:pt x="1598" y="861"/>
                  </a:cubicBezTo>
                  <a:cubicBezTo>
                    <a:pt x="1596" y="858"/>
                    <a:pt x="1593" y="856"/>
                    <a:pt x="1590" y="854"/>
                  </a:cubicBezTo>
                  <a:close/>
                  <a:moveTo>
                    <a:pt x="1604" y="854"/>
                  </a:moveTo>
                  <a:cubicBezTo>
                    <a:pt x="1600" y="860"/>
                    <a:pt x="1606" y="864"/>
                    <a:pt x="1609" y="867"/>
                  </a:cubicBezTo>
                  <a:cubicBezTo>
                    <a:pt x="1610" y="863"/>
                    <a:pt x="1612" y="867"/>
                    <a:pt x="1614" y="867"/>
                  </a:cubicBezTo>
                  <a:cubicBezTo>
                    <a:pt x="1614" y="863"/>
                    <a:pt x="1613" y="859"/>
                    <a:pt x="1612" y="856"/>
                  </a:cubicBezTo>
                  <a:cubicBezTo>
                    <a:pt x="1608" y="857"/>
                    <a:pt x="1608" y="855"/>
                    <a:pt x="1604" y="854"/>
                  </a:cubicBezTo>
                  <a:close/>
                  <a:moveTo>
                    <a:pt x="1616" y="858"/>
                  </a:moveTo>
                  <a:cubicBezTo>
                    <a:pt x="1615" y="860"/>
                    <a:pt x="1616" y="863"/>
                    <a:pt x="1619" y="863"/>
                  </a:cubicBezTo>
                  <a:cubicBezTo>
                    <a:pt x="1621" y="862"/>
                    <a:pt x="1620" y="857"/>
                    <a:pt x="1616" y="858"/>
                  </a:cubicBezTo>
                  <a:close/>
                  <a:moveTo>
                    <a:pt x="1693" y="877"/>
                  </a:moveTo>
                  <a:cubicBezTo>
                    <a:pt x="1694" y="880"/>
                    <a:pt x="1692" y="879"/>
                    <a:pt x="1692" y="882"/>
                  </a:cubicBezTo>
                  <a:cubicBezTo>
                    <a:pt x="1695" y="883"/>
                    <a:pt x="1697" y="876"/>
                    <a:pt x="1693" y="877"/>
                  </a:cubicBezTo>
                  <a:close/>
                  <a:moveTo>
                    <a:pt x="1121" y="1017"/>
                  </a:moveTo>
                  <a:cubicBezTo>
                    <a:pt x="1117" y="1003"/>
                    <a:pt x="1127" y="992"/>
                    <a:pt x="1132" y="979"/>
                  </a:cubicBezTo>
                  <a:cubicBezTo>
                    <a:pt x="1130" y="978"/>
                    <a:pt x="1130" y="977"/>
                    <a:pt x="1129" y="977"/>
                  </a:cubicBezTo>
                  <a:cubicBezTo>
                    <a:pt x="1125" y="984"/>
                    <a:pt x="1108" y="984"/>
                    <a:pt x="1116" y="998"/>
                  </a:cubicBezTo>
                  <a:cubicBezTo>
                    <a:pt x="1114" y="999"/>
                    <a:pt x="1113" y="1002"/>
                    <a:pt x="1111" y="1003"/>
                  </a:cubicBezTo>
                  <a:cubicBezTo>
                    <a:pt x="1111" y="999"/>
                    <a:pt x="1113" y="994"/>
                    <a:pt x="1108" y="995"/>
                  </a:cubicBezTo>
                  <a:cubicBezTo>
                    <a:pt x="1104" y="998"/>
                    <a:pt x="1111" y="1010"/>
                    <a:pt x="1105" y="1012"/>
                  </a:cubicBezTo>
                  <a:cubicBezTo>
                    <a:pt x="1099" y="1012"/>
                    <a:pt x="1095" y="1006"/>
                    <a:pt x="1089" y="1007"/>
                  </a:cubicBezTo>
                  <a:cubicBezTo>
                    <a:pt x="1089" y="1009"/>
                    <a:pt x="1089" y="1010"/>
                    <a:pt x="1088" y="1010"/>
                  </a:cubicBezTo>
                  <a:cubicBezTo>
                    <a:pt x="1089" y="1015"/>
                    <a:pt x="1096" y="1014"/>
                    <a:pt x="1094" y="1021"/>
                  </a:cubicBezTo>
                  <a:cubicBezTo>
                    <a:pt x="1101" y="1020"/>
                    <a:pt x="1097" y="1026"/>
                    <a:pt x="1099" y="1029"/>
                  </a:cubicBezTo>
                  <a:cubicBezTo>
                    <a:pt x="1103" y="1028"/>
                    <a:pt x="1107" y="1028"/>
                    <a:pt x="1108" y="1031"/>
                  </a:cubicBezTo>
                  <a:cubicBezTo>
                    <a:pt x="1109" y="1034"/>
                    <a:pt x="1107" y="1034"/>
                    <a:pt x="1108" y="1036"/>
                  </a:cubicBezTo>
                  <a:cubicBezTo>
                    <a:pt x="1109" y="1041"/>
                    <a:pt x="1115" y="1043"/>
                    <a:pt x="1119" y="1049"/>
                  </a:cubicBezTo>
                  <a:cubicBezTo>
                    <a:pt x="1122" y="1054"/>
                    <a:pt x="1123" y="1064"/>
                    <a:pt x="1132" y="1061"/>
                  </a:cubicBezTo>
                  <a:cubicBezTo>
                    <a:pt x="1134" y="1053"/>
                    <a:pt x="1126" y="1055"/>
                    <a:pt x="1126" y="1050"/>
                  </a:cubicBezTo>
                  <a:cubicBezTo>
                    <a:pt x="1126" y="1047"/>
                    <a:pt x="1126" y="1044"/>
                    <a:pt x="1129" y="1043"/>
                  </a:cubicBezTo>
                  <a:cubicBezTo>
                    <a:pt x="1135" y="1043"/>
                    <a:pt x="1135" y="1043"/>
                    <a:pt x="1135" y="1043"/>
                  </a:cubicBezTo>
                  <a:cubicBezTo>
                    <a:pt x="1137" y="1041"/>
                    <a:pt x="1138" y="1038"/>
                    <a:pt x="1138" y="1035"/>
                  </a:cubicBezTo>
                  <a:cubicBezTo>
                    <a:pt x="1132" y="1030"/>
                    <a:pt x="1127" y="1023"/>
                    <a:pt x="1121" y="1017"/>
                  </a:cubicBezTo>
                  <a:close/>
                  <a:moveTo>
                    <a:pt x="1194" y="1114"/>
                  </a:moveTo>
                  <a:cubicBezTo>
                    <a:pt x="1189" y="1106"/>
                    <a:pt x="1180" y="1101"/>
                    <a:pt x="1175" y="1094"/>
                  </a:cubicBezTo>
                  <a:cubicBezTo>
                    <a:pt x="1174" y="1092"/>
                    <a:pt x="1174" y="1090"/>
                    <a:pt x="1172" y="1087"/>
                  </a:cubicBezTo>
                  <a:cubicBezTo>
                    <a:pt x="1169" y="1083"/>
                    <a:pt x="1164" y="1082"/>
                    <a:pt x="1163" y="1079"/>
                  </a:cubicBezTo>
                  <a:cubicBezTo>
                    <a:pt x="1160" y="1069"/>
                    <a:pt x="1155" y="1062"/>
                    <a:pt x="1149" y="1055"/>
                  </a:cubicBezTo>
                  <a:cubicBezTo>
                    <a:pt x="1147" y="1057"/>
                    <a:pt x="1145" y="1058"/>
                    <a:pt x="1143" y="1060"/>
                  </a:cubicBezTo>
                  <a:cubicBezTo>
                    <a:pt x="1142" y="1059"/>
                    <a:pt x="1143" y="1057"/>
                    <a:pt x="1140" y="1057"/>
                  </a:cubicBezTo>
                  <a:cubicBezTo>
                    <a:pt x="1133" y="1073"/>
                    <a:pt x="1158" y="1081"/>
                    <a:pt x="1152" y="1096"/>
                  </a:cubicBezTo>
                  <a:cubicBezTo>
                    <a:pt x="1155" y="1097"/>
                    <a:pt x="1156" y="1097"/>
                    <a:pt x="1159" y="1097"/>
                  </a:cubicBezTo>
                  <a:cubicBezTo>
                    <a:pt x="1160" y="1103"/>
                    <a:pt x="1166" y="1106"/>
                    <a:pt x="1167" y="1111"/>
                  </a:cubicBezTo>
                  <a:cubicBezTo>
                    <a:pt x="1167" y="1112"/>
                    <a:pt x="1165" y="1113"/>
                    <a:pt x="1166" y="1114"/>
                  </a:cubicBezTo>
                  <a:cubicBezTo>
                    <a:pt x="1168" y="1117"/>
                    <a:pt x="1173" y="1119"/>
                    <a:pt x="1170" y="1125"/>
                  </a:cubicBezTo>
                  <a:cubicBezTo>
                    <a:pt x="1173" y="1127"/>
                    <a:pt x="1176" y="1130"/>
                    <a:pt x="1177" y="1135"/>
                  </a:cubicBezTo>
                  <a:cubicBezTo>
                    <a:pt x="1185" y="1138"/>
                    <a:pt x="1193" y="1135"/>
                    <a:pt x="1201" y="1139"/>
                  </a:cubicBezTo>
                  <a:cubicBezTo>
                    <a:pt x="1202" y="1136"/>
                    <a:pt x="1204" y="1135"/>
                    <a:pt x="1205" y="1133"/>
                  </a:cubicBezTo>
                  <a:cubicBezTo>
                    <a:pt x="1198" y="1129"/>
                    <a:pt x="1198" y="1121"/>
                    <a:pt x="1194" y="1114"/>
                  </a:cubicBezTo>
                  <a:close/>
                  <a:moveTo>
                    <a:pt x="1073" y="1080"/>
                  </a:moveTo>
                  <a:cubicBezTo>
                    <a:pt x="1077" y="1081"/>
                    <a:pt x="1078" y="1078"/>
                    <a:pt x="1079" y="1074"/>
                  </a:cubicBezTo>
                  <a:cubicBezTo>
                    <a:pt x="1077" y="1073"/>
                    <a:pt x="1076" y="1072"/>
                    <a:pt x="1074" y="1072"/>
                  </a:cubicBezTo>
                  <a:cubicBezTo>
                    <a:pt x="1073" y="1074"/>
                    <a:pt x="1071" y="1078"/>
                    <a:pt x="1073" y="1080"/>
                  </a:cubicBezTo>
                  <a:close/>
                  <a:moveTo>
                    <a:pt x="1399" y="1111"/>
                  </a:moveTo>
                  <a:cubicBezTo>
                    <a:pt x="1401" y="1111"/>
                    <a:pt x="1401" y="1110"/>
                    <a:pt x="1402" y="1110"/>
                  </a:cubicBezTo>
                  <a:cubicBezTo>
                    <a:pt x="1402" y="1109"/>
                    <a:pt x="1402" y="1107"/>
                    <a:pt x="1402" y="1105"/>
                  </a:cubicBezTo>
                  <a:cubicBezTo>
                    <a:pt x="1401" y="1103"/>
                    <a:pt x="1396" y="1104"/>
                    <a:pt x="1394" y="1103"/>
                  </a:cubicBezTo>
                  <a:cubicBezTo>
                    <a:pt x="1395" y="1106"/>
                    <a:pt x="1396" y="1110"/>
                    <a:pt x="1399" y="1111"/>
                  </a:cubicBezTo>
                  <a:close/>
                  <a:moveTo>
                    <a:pt x="1321" y="1124"/>
                  </a:moveTo>
                  <a:cubicBezTo>
                    <a:pt x="1324" y="1124"/>
                    <a:pt x="1324" y="1121"/>
                    <a:pt x="1324" y="1118"/>
                  </a:cubicBezTo>
                  <a:cubicBezTo>
                    <a:pt x="1321" y="1118"/>
                    <a:pt x="1319" y="1120"/>
                    <a:pt x="1319" y="1123"/>
                  </a:cubicBezTo>
                  <a:cubicBezTo>
                    <a:pt x="1319" y="1123"/>
                    <a:pt x="1321" y="1123"/>
                    <a:pt x="1321" y="1124"/>
                  </a:cubicBezTo>
                  <a:close/>
                  <a:moveTo>
                    <a:pt x="1318" y="1124"/>
                  </a:moveTo>
                  <a:cubicBezTo>
                    <a:pt x="1315" y="1123"/>
                    <a:pt x="1315" y="1125"/>
                    <a:pt x="1315" y="1127"/>
                  </a:cubicBezTo>
                  <a:cubicBezTo>
                    <a:pt x="1317" y="1128"/>
                    <a:pt x="1318" y="1126"/>
                    <a:pt x="1318" y="1124"/>
                  </a:cubicBezTo>
                  <a:close/>
                  <a:moveTo>
                    <a:pt x="1345" y="1125"/>
                  </a:moveTo>
                  <a:cubicBezTo>
                    <a:pt x="1345" y="1132"/>
                    <a:pt x="1345" y="1132"/>
                    <a:pt x="1345" y="1132"/>
                  </a:cubicBezTo>
                  <a:cubicBezTo>
                    <a:pt x="1349" y="1133"/>
                    <a:pt x="1349" y="1123"/>
                    <a:pt x="1345" y="1125"/>
                  </a:cubicBezTo>
                  <a:close/>
                  <a:moveTo>
                    <a:pt x="1341" y="1137"/>
                  </a:moveTo>
                  <a:cubicBezTo>
                    <a:pt x="1332" y="1139"/>
                    <a:pt x="1321" y="1137"/>
                    <a:pt x="1318" y="1129"/>
                  </a:cubicBezTo>
                  <a:cubicBezTo>
                    <a:pt x="1312" y="1142"/>
                    <a:pt x="1315" y="1151"/>
                    <a:pt x="1311" y="1163"/>
                  </a:cubicBezTo>
                  <a:cubicBezTo>
                    <a:pt x="1317" y="1161"/>
                    <a:pt x="1316" y="1168"/>
                    <a:pt x="1323" y="1170"/>
                  </a:cubicBezTo>
                  <a:cubicBezTo>
                    <a:pt x="1325" y="1164"/>
                    <a:pt x="1332" y="1162"/>
                    <a:pt x="1334" y="1155"/>
                  </a:cubicBezTo>
                  <a:cubicBezTo>
                    <a:pt x="1333" y="1154"/>
                    <a:pt x="1331" y="1155"/>
                    <a:pt x="1331" y="1152"/>
                  </a:cubicBezTo>
                  <a:cubicBezTo>
                    <a:pt x="1335" y="1148"/>
                    <a:pt x="1338" y="1143"/>
                    <a:pt x="1341" y="1137"/>
                  </a:cubicBezTo>
                  <a:close/>
                  <a:moveTo>
                    <a:pt x="1196" y="1143"/>
                  </a:moveTo>
                  <a:cubicBezTo>
                    <a:pt x="1192" y="1143"/>
                    <a:pt x="1192" y="1143"/>
                    <a:pt x="1192" y="1143"/>
                  </a:cubicBezTo>
                  <a:cubicBezTo>
                    <a:pt x="1191" y="1146"/>
                    <a:pt x="1191" y="1151"/>
                    <a:pt x="1195" y="1151"/>
                  </a:cubicBezTo>
                  <a:cubicBezTo>
                    <a:pt x="1194" y="1148"/>
                    <a:pt x="1197" y="1147"/>
                    <a:pt x="1196" y="1143"/>
                  </a:cubicBezTo>
                  <a:close/>
                  <a:moveTo>
                    <a:pt x="284" y="1289"/>
                  </a:moveTo>
                  <a:cubicBezTo>
                    <a:pt x="281" y="1281"/>
                    <a:pt x="276" y="1275"/>
                    <a:pt x="270" y="1271"/>
                  </a:cubicBezTo>
                  <a:cubicBezTo>
                    <a:pt x="272" y="1279"/>
                    <a:pt x="278" y="1284"/>
                    <a:pt x="284" y="1289"/>
                  </a:cubicBezTo>
                  <a:close/>
                  <a:moveTo>
                    <a:pt x="286" y="1293"/>
                  </a:moveTo>
                  <a:cubicBezTo>
                    <a:pt x="286" y="1295"/>
                    <a:pt x="287" y="1296"/>
                    <a:pt x="290" y="1296"/>
                  </a:cubicBezTo>
                  <a:cubicBezTo>
                    <a:pt x="290" y="1293"/>
                    <a:pt x="288" y="1293"/>
                    <a:pt x="286" y="1293"/>
                  </a:cubicBezTo>
                  <a:close/>
                  <a:moveTo>
                    <a:pt x="350" y="1358"/>
                  </a:moveTo>
                  <a:cubicBezTo>
                    <a:pt x="349" y="1355"/>
                    <a:pt x="347" y="1352"/>
                    <a:pt x="343" y="1351"/>
                  </a:cubicBezTo>
                  <a:cubicBezTo>
                    <a:pt x="344" y="1355"/>
                    <a:pt x="348" y="1356"/>
                    <a:pt x="350" y="1358"/>
                  </a:cubicBezTo>
                  <a:close/>
                  <a:moveTo>
                    <a:pt x="359" y="1369"/>
                  </a:moveTo>
                  <a:cubicBezTo>
                    <a:pt x="360" y="1371"/>
                    <a:pt x="361" y="1373"/>
                    <a:pt x="364" y="1374"/>
                  </a:cubicBezTo>
                  <a:cubicBezTo>
                    <a:pt x="363" y="1372"/>
                    <a:pt x="361" y="1367"/>
                    <a:pt x="359" y="1369"/>
                  </a:cubicBezTo>
                  <a:close/>
                  <a:moveTo>
                    <a:pt x="369" y="1383"/>
                  </a:moveTo>
                  <a:cubicBezTo>
                    <a:pt x="373" y="1382"/>
                    <a:pt x="369" y="1389"/>
                    <a:pt x="373" y="1388"/>
                  </a:cubicBezTo>
                  <a:cubicBezTo>
                    <a:pt x="374" y="1384"/>
                    <a:pt x="371" y="1380"/>
                    <a:pt x="369" y="1383"/>
                  </a:cubicBezTo>
                  <a:close/>
                  <a:moveTo>
                    <a:pt x="364" y="1432"/>
                  </a:moveTo>
                  <a:cubicBezTo>
                    <a:pt x="361" y="1431"/>
                    <a:pt x="359" y="1429"/>
                    <a:pt x="356" y="1428"/>
                  </a:cubicBezTo>
                  <a:cubicBezTo>
                    <a:pt x="358" y="1433"/>
                    <a:pt x="356" y="1436"/>
                    <a:pt x="360" y="1439"/>
                  </a:cubicBezTo>
                  <a:cubicBezTo>
                    <a:pt x="363" y="1440"/>
                    <a:pt x="365" y="1440"/>
                    <a:pt x="366" y="1438"/>
                  </a:cubicBezTo>
                  <a:cubicBezTo>
                    <a:pt x="363" y="1436"/>
                    <a:pt x="362" y="1435"/>
                    <a:pt x="364" y="1432"/>
                  </a:cubicBezTo>
                  <a:close/>
                  <a:moveTo>
                    <a:pt x="732" y="67"/>
                  </a:moveTo>
                  <a:cubicBezTo>
                    <a:pt x="718" y="64"/>
                    <a:pt x="703" y="59"/>
                    <a:pt x="689" y="58"/>
                  </a:cubicBezTo>
                  <a:cubicBezTo>
                    <a:pt x="682" y="54"/>
                    <a:pt x="675" y="54"/>
                    <a:pt x="668" y="48"/>
                  </a:cubicBezTo>
                  <a:cubicBezTo>
                    <a:pt x="680" y="51"/>
                    <a:pt x="684" y="46"/>
                    <a:pt x="696" y="47"/>
                  </a:cubicBezTo>
                  <a:cubicBezTo>
                    <a:pt x="697" y="42"/>
                    <a:pt x="691" y="44"/>
                    <a:pt x="691" y="41"/>
                  </a:cubicBezTo>
                  <a:cubicBezTo>
                    <a:pt x="694" y="41"/>
                    <a:pt x="697" y="42"/>
                    <a:pt x="701" y="42"/>
                  </a:cubicBezTo>
                  <a:cubicBezTo>
                    <a:pt x="702" y="40"/>
                    <a:pt x="703" y="39"/>
                    <a:pt x="704" y="37"/>
                  </a:cubicBezTo>
                  <a:cubicBezTo>
                    <a:pt x="702" y="34"/>
                    <a:pt x="698" y="39"/>
                    <a:pt x="697" y="36"/>
                  </a:cubicBezTo>
                  <a:cubicBezTo>
                    <a:pt x="700" y="35"/>
                    <a:pt x="702" y="35"/>
                    <a:pt x="703" y="32"/>
                  </a:cubicBezTo>
                  <a:cubicBezTo>
                    <a:pt x="693" y="28"/>
                    <a:pt x="680" y="24"/>
                    <a:pt x="665" y="25"/>
                  </a:cubicBezTo>
                  <a:cubicBezTo>
                    <a:pt x="664" y="22"/>
                    <a:pt x="665" y="22"/>
                    <a:pt x="661" y="21"/>
                  </a:cubicBezTo>
                  <a:cubicBezTo>
                    <a:pt x="670" y="20"/>
                    <a:pt x="687" y="24"/>
                    <a:pt x="692" y="14"/>
                  </a:cubicBezTo>
                  <a:cubicBezTo>
                    <a:pt x="678" y="11"/>
                    <a:pt x="670" y="15"/>
                    <a:pt x="657" y="14"/>
                  </a:cubicBezTo>
                  <a:cubicBezTo>
                    <a:pt x="662" y="10"/>
                    <a:pt x="670" y="9"/>
                    <a:pt x="675" y="5"/>
                  </a:cubicBezTo>
                  <a:cubicBezTo>
                    <a:pt x="669" y="3"/>
                    <a:pt x="658" y="6"/>
                    <a:pt x="655" y="0"/>
                  </a:cubicBezTo>
                  <a:cubicBezTo>
                    <a:pt x="626" y="0"/>
                    <a:pt x="595" y="8"/>
                    <a:pt x="569" y="17"/>
                  </a:cubicBezTo>
                  <a:cubicBezTo>
                    <a:pt x="555" y="11"/>
                    <a:pt x="540" y="23"/>
                    <a:pt x="526" y="24"/>
                  </a:cubicBezTo>
                  <a:cubicBezTo>
                    <a:pt x="527" y="24"/>
                    <a:pt x="527" y="23"/>
                    <a:pt x="525" y="23"/>
                  </a:cubicBezTo>
                  <a:cubicBezTo>
                    <a:pt x="524" y="25"/>
                    <a:pt x="522" y="24"/>
                    <a:pt x="524" y="26"/>
                  </a:cubicBezTo>
                  <a:cubicBezTo>
                    <a:pt x="515" y="28"/>
                    <a:pt x="507" y="32"/>
                    <a:pt x="499" y="35"/>
                  </a:cubicBezTo>
                  <a:cubicBezTo>
                    <a:pt x="460" y="51"/>
                    <a:pt x="419" y="76"/>
                    <a:pt x="386" y="98"/>
                  </a:cubicBezTo>
                  <a:cubicBezTo>
                    <a:pt x="324" y="140"/>
                    <a:pt x="261" y="193"/>
                    <a:pt x="212" y="249"/>
                  </a:cubicBezTo>
                  <a:cubicBezTo>
                    <a:pt x="191" y="272"/>
                    <a:pt x="179" y="300"/>
                    <a:pt x="165" y="324"/>
                  </a:cubicBezTo>
                  <a:cubicBezTo>
                    <a:pt x="168" y="328"/>
                    <a:pt x="160" y="331"/>
                    <a:pt x="163" y="334"/>
                  </a:cubicBezTo>
                  <a:cubicBezTo>
                    <a:pt x="165" y="330"/>
                    <a:pt x="166" y="337"/>
                    <a:pt x="164" y="337"/>
                  </a:cubicBezTo>
                  <a:cubicBezTo>
                    <a:pt x="166" y="338"/>
                    <a:pt x="167" y="335"/>
                    <a:pt x="168" y="337"/>
                  </a:cubicBezTo>
                  <a:cubicBezTo>
                    <a:pt x="166" y="341"/>
                    <a:pt x="165" y="346"/>
                    <a:pt x="170" y="347"/>
                  </a:cubicBezTo>
                  <a:cubicBezTo>
                    <a:pt x="168" y="379"/>
                    <a:pt x="140" y="395"/>
                    <a:pt x="144" y="426"/>
                  </a:cubicBezTo>
                  <a:cubicBezTo>
                    <a:pt x="152" y="412"/>
                    <a:pt x="160" y="398"/>
                    <a:pt x="167" y="384"/>
                  </a:cubicBezTo>
                  <a:cubicBezTo>
                    <a:pt x="167" y="372"/>
                    <a:pt x="176" y="369"/>
                    <a:pt x="181" y="360"/>
                  </a:cubicBezTo>
                  <a:cubicBezTo>
                    <a:pt x="183" y="361"/>
                    <a:pt x="182" y="364"/>
                    <a:pt x="185" y="363"/>
                  </a:cubicBezTo>
                  <a:cubicBezTo>
                    <a:pt x="191" y="353"/>
                    <a:pt x="203" y="345"/>
                    <a:pt x="215" y="346"/>
                  </a:cubicBezTo>
                  <a:cubicBezTo>
                    <a:pt x="213" y="351"/>
                    <a:pt x="211" y="355"/>
                    <a:pt x="208" y="359"/>
                  </a:cubicBezTo>
                  <a:cubicBezTo>
                    <a:pt x="211" y="358"/>
                    <a:pt x="213" y="355"/>
                    <a:pt x="216" y="354"/>
                  </a:cubicBezTo>
                  <a:cubicBezTo>
                    <a:pt x="216" y="354"/>
                    <a:pt x="214" y="356"/>
                    <a:pt x="215" y="356"/>
                  </a:cubicBezTo>
                  <a:cubicBezTo>
                    <a:pt x="221" y="356"/>
                    <a:pt x="223" y="349"/>
                    <a:pt x="231" y="343"/>
                  </a:cubicBezTo>
                  <a:cubicBezTo>
                    <a:pt x="233" y="343"/>
                    <a:pt x="232" y="346"/>
                    <a:pt x="234" y="345"/>
                  </a:cubicBezTo>
                  <a:cubicBezTo>
                    <a:pt x="237" y="341"/>
                    <a:pt x="241" y="339"/>
                    <a:pt x="245" y="337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50" y="342"/>
                    <a:pt x="251" y="335"/>
                    <a:pt x="253" y="337"/>
                  </a:cubicBezTo>
                  <a:cubicBezTo>
                    <a:pt x="252" y="340"/>
                    <a:pt x="251" y="342"/>
                    <a:pt x="252" y="345"/>
                  </a:cubicBezTo>
                  <a:cubicBezTo>
                    <a:pt x="256" y="348"/>
                    <a:pt x="261" y="345"/>
                    <a:pt x="263" y="345"/>
                  </a:cubicBezTo>
                  <a:cubicBezTo>
                    <a:pt x="265" y="350"/>
                    <a:pt x="267" y="353"/>
                    <a:pt x="269" y="356"/>
                  </a:cubicBezTo>
                  <a:cubicBezTo>
                    <a:pt x="267" y="362"/>
                    <a:pt x="262" y="369"/>
                    <a:pt x="263" y="376"/>
                  </a:cubicBezTo>
                  <a:cubicBezTo>
                    <a:pt x="264" y="376"/>
                    <a:pt x="266" y="375"/>
                    <a:pt x="267" y="377"/>
                  </a:cubicBezTo>
                  <a:cubicBezTo>
                    <a:pt x="267" y="409"/>
                    <a:pt x="253" y="443"/>
                    <a:pt x="230" y="460"/>
                  </a:cubicBezTo>
                  <a:cubicBezTo>
                    <a:pt x="223" y="457"/>
                    <a:pt x="211" y="460"/>
                    <a:pt x="206" y="465"/>
                  </a:cubicBezTo>
                  <a:cubicBezTo>
                    <a:pt x="208" y="459"/>
                    <a:pt x="203" y="460"/>
                    <a:pt x="201" y="457"/>
                  </a:cubicBezTo>
                  <a:cubicBezTo>
                    <a:pt x="199" y="450"/>
                    <a:pt x="204" y="445"/>
                    <a:pt x="201" y="438"/>
                  </a:cubicBezTo>
                  <a:cubicBezTo>
                    <a:pt x="190" y="438"/>
                    <a:pt x="182" y="442"/>
                    <a:pt x="174" y="446"/>
                  </a:cubicBezTo>
                  <a:cubicBezTo>
                    <a:pt x="173" y="457"/>
                    <a:pt x="179" y="464"/>
                    <a:pt x="176" y="479"/>
                  </a:cubicBezTo>
                  <a:cubicBezTo>
                    <a:pt x="179" y="479"/>
                    <a:pt x="178" y="476"/>
                    <a:pt x="181" y="477"/>
                  </a:cubicBezTo>
                  <a:cubicBezTo>
                    <a:pt x="176" y="481"/>
                    <a:pt x="181" y="491"/>
                    <a:pt x="178" y="499"/>
                  </a:cubicBezTo>
                  <a:cubicBezTo>
                    <a:pt x="179" y="500"/>
                    <a:pt x="183" y="499"/>
                    <a:pt x="182" y="503"/>
                  </a:cubicBezTo>
                  <a:cubicBezTo>
                    <a:pt x="175" y="505"/>
                    <a:pt x="172" y="508"/>
                    <a:pt x="165" y="512"/>
                  </a:cubicBezTo>
                  <a:cubicBezTo>
                    <a:pt x="153" y="509"/>
                    <a:pt x="145" y="524"/>
                    <a:pt x="138" y="532"/>
                  </a:cubicBezTo>
                  <a:cubicBezTo>
                    <a:pt x="139" y="542"/>
                    <a:pt x="138" y="555"/>
                    <a:pt x="141" y="565"/>
                  </a:cubicBezTo>
                  <a:cubicBezTo>
                    <a:pt x="140" y="581"/>
                    <a:pt x="132" y="593"/>
                    <a:pt x="128" y="608"/>
                  </a:cubicBezTo>
                  <a:cubicBezTo>
                    <a:pt x="123" y="608"/>
                    <a:pt x="123" y="614"/>
                    <a:pt x="119" y="615"/>
                  </a:cubicBezTo>
                  <a:cubicBezTo>
                    <a:pt x="116" y="611"/>
                    <a:pt x="111" y="615"/>
                    <a:pt x="109" y="611"/>
                  </a:cubicBezTo>
                  <a:cubicBezTo>
                    <a:pt x="101" y="617"/>
                    <a:pt x="97" y="627"/>
                    <a:pt x="92" y="636"/>
                  </a:cubicBezTo>
                  <a:cubicBezTo>
                    <a:pt x="89" y="634"/>
                    <a:pt x="87" y="631"/>
                    <a:pt x="84" y="629"/>
                  </a:cubicBezTo>
                  <a:cubicBezTo>
                    <a:pt x="84" y="624"/>
                    <a:pt x="85" y="617"/>
                    <a:pt x="82" y="615"/>
                  </a:cubicBezTo>
                  <a:cubicBezTo>
                    <a:pt x="78" y="614"/>
                    <a:pt x="79" y="617"/>
                    <a:pt x="76" y="617"/>
                  </a:cubicBezTo>
                  <a:cubicBezTo>
                    <a:pt x="76" y="616"/>
                    <a:pt x="77" y="614"/>
                    <a:pt x="76" y="614"/>
                  </a:cubicBezTo>
                  <a:cubicBezTo>
                    <a:pt x="75" y="615"/>
                    <a:pt x="74" y="617"/>
                    <a:pt x="72" y="617"/>
                  </a:cubicBezTo>
                  <a:cubicBezTo>
                    <a:pt x="71" y="614"/>
                    <a:pt x="70" y="614"/>
                    <a:pt x="67" y="615"/>
                  </a:cubicBezTo>
                  <a:cubicBezTo>
                    <a:pt x="67" y="612"/>
                    <a:pt x="67" y="610"/>
                    <a:pt x="65" y="610"/>
                  </a:cubicBezTo>
                  <a:cubicBezTo>
                    <a:pt x="63" y="612"/>
                    <a:pt x="60" y="614"/>
                    <a:pt x="60" y="619"/>
                  </a:cubicBezTo>
                  <a:cubicBezTo>
                    <a:pt x="60" y="621"/>
                    <a:pt x="64" y="620"/>
                    <a:pt x="64" y="623"/>
                  </a:cubicBezTo>
                  <a:cubicBezTo>
                    <a:pt x="61" y="625"/>
                    <a:pt x="63" y="631"/>
                    <a:pt x="60" y="633"/>
                  </a:cubicBezTo>
                  <a:cubicBezTo>
                    <a:pt x="60" y="630"/>
                    <a:pt x="55" y="632"/>
                    <a:pt x="53" y="630"/>
                  </a:cubicBezTo>
                  <a:cubicBezTo>
                    <a:pt x="46" y="635"/>
                    <a:pt x="49" y="645"/>
                    <a:pt x="45" y="651"/>
                  </a:cubicBezTo>
                  <a:cubicBezTo>
                    <a:pt x="43" y="654"/>
                    <a:pt x="39" y="655"/>
                    <a:pt x="37" y="657"/>
                  </a:cubicBezTo>
                  <a:cubicBezTo>
                    <a:pt x="34" y="661"/>
                    <a:pt x="36" y="668"/>
                    <a:pt x="31" y="671"/>
                  </a:cubicBezTo>
                  <a:cubicBezTo>
                    <a:pt x="30" y="671"/>
                    <a:pt x="29" y="670"/>
                    <a:pt x="27" y="671"/>
                  </a:cubicBezTo>
                  <a:cubicBezTo>
                    <a:pt x="21" y="675"/>
                    <a:pt x="25" y="682"/>
                    <a:pt x="22" y="689"/>
                  </a:cubicBezTo>
                  <a:cubicBezTo>
                    <a:pt x="20" y="687"/>
                    <a:pt x="23" y="681"/>
                    <a:pt x="19" y="681"/>
                  </a:cubicBezTo>
                  <a:cubicBezTo>
                    <a:pt x="21" y="694"/>
                    <a:pt x="15" y="700"/>
                    <a:pt x="19" y="711"/>
                  </a:cubicBezTo>
                  <a:cubicBezTo>
                    <a:pt x="16" y="710"/>
                    <a:pt x="18" y="714"/>
                    <a:pt x="15" y="714"/>
                  </a:cubicBezTo>
                  <a:cubicBezTo>
                    <a:pt x="8" y="753"/>
                    <a:pt x="0" y="800"/>
                    <a:pt x="3" y="845"/>
                  </a:cubicBezTo>
                  <a:cubicBezTo>
                    <a:pt x="4" y="874"/>
                    <a:pt x="7" y="900"/>
                    <a:pt x="10" y="925"/>
                  </a:cubicBezTo>
                  <a:cubicBezTo>
                    <a:pt x="22" y="1004"/>
                    <a:pt x="40" y="1074"/>
                    <a:pt x="66" y="1136"/>
                  </a:cubicBezTo>
                  <a:cubicBezTo>
                    <a:pt x="81" y="1172"/>
                    <a:pt x="97" y="1206"/>
                    <a:pt x="116" y="1234"/>
                  </a:cubicBezTo>
                  <a:cubicBezTo>
                    <a:pt x="115" y="1232"/>
                    <a:pt x="115" y="1229"/>
                    <a:pt x="117" y="1227"/>
                  </a:cubicBezTo>
                  <a:cubicBezTo>
                    <a:pt x="134" y="1241"/>
                    <a:pt x="145" y="1273"/>
                    <a:pt x="172" y="1283"/>
                  </a:cubicBezTo>
                  <a:cubicBezTo>
                    <a:pt x="177" y="1290"/>
                    <a:pt x="184" y="1296"/>
                    <a:pt x="193" y="1299"/>
                  </a:cubicBezTo>
                  <a:cubicBezTo>
                    <a:pt x="195" y="1290"/>
                    <a:pt x="188" y="1276"/>
                    <a:pt x="187" y="1270"/>
                  </a:cubicBezTo>
                  <a:cubicBezTo>
                    <a:pt x="197" y="1287"/>
                    <a:pt x="206" y="1311"/>
                    <a:pt x="224" y="1317"/>
                  </a:cubicBezTo>
                  <a:cubicBezTo>
                    <a:pt x="228" y="1313"/>
                    <a:pt x="231" y="1308"/>
                    <a:pt x="231" y="1303"/>
                  </a:cubicBezTo>
                  <a:cubicBezTo>
                    <a:pt x="238" y="1307"/>
                    <a:pt x="241" y="1316"/>
                    <a:pt x="248" y="1319"/>
                  </a:cubicBezTo>
                  <a:cubicBezTo>
                    <a:pt x="249" y="1319"/>
                    <a:pt x="249" y="1318"/>
                    <a:pt x="250" y="1319"/>
                  </a:cubicBezTo>
                  <a:cubicBezTo>
                    <a:pt x="251" y="1313"/>
                    <a:pt x="247" y="1308"/>
                    <a:pt x="248" y="1306"/>
                  </a:cubicBezTo>
                  <a:cubicBezTo>
                    <a:pt x="254" y="1312"/>
                    <a:pt x="261" y="1316"/>
                    <a:pt x="263" y="1325"/>
                  </a:cubicBezTo>
                  <a:cubicBezTo>
                    <a:pt x="261" y="1325"/>
                    <a:pt x="260" y="1324"/>
                    <a:pt x="259" y="1323"/>
                  </a:cubicBezTo>
                  <a:cubicBezTo>
                    <a:pt x="259" y="1328"/>
                    <a:pt x="262" y="1331"/>
                    <a:pt x="267" y="1332"/>
                  </a:cubicBezTo>
                  <a:cubicBezTo>
                    <a:pt x="266" y="1329"/>
                    <a:pt x="270" y="1330"/>
                    <a:pt x="271" y="1330"/>
                  </a:cubicBezTo>
                  <a:cubicBezTo>
                    <a:pt x="278" y="1334"/>
                    <a:pt x="279" y="1342"/>
                    <a:pt x="288" y="1343"/>
                  </a:cubicBezTo>
                  <a:cubicBezTo>
                    <a:pt x="307" y="1338"/>
                    <a:pt x="305" y="1369"/>
                    <a:pt x="319" y="1374"/>
                  </a:cubicBezTo>
                  <a:cubicBezTo>
                    <a:pt x="329" y="1373"/>
                    <a:pt x="332" y="1378"/>
                    <a:pt x="337" y="1382"/>
                  </a:cubicBezTo>
                  <a:cubicBezTo>
                    <a:pt x="352" y="1381"/>
                    <a:pt x="352" y="1394"/>
                    <a:pt x="361" y="1399"/>
                  </a:cubicBezTo>
                  <a:cubicBezTo>
                    <a:pt x="362" y="1395"/>
                    <a:pt x="375" y="1396"/>
                    <a:pt x="372" y="1400"/>
                  </a:cubicBezTo>
                  <a:cubicBezTo>
                    <a:pt x="371" y="1399"/>
                    <a:pt x="368" y="1399"/>
                    <a:pt x="365" y="1399"/>
                  </a:cubicBezTo>
                  <a:cubicBezTo>
                    <a:pt x="365" y="1407"/>
                    <a:pt x="373" y="1411"/>
                    <a:pt x="378" y="1416"/>
                  </a:cubicBezTo>
                  <a:cubicBezTo>
                    <a:pt x="383" y="1422"/>
                    <a:pt x="384" y="1431"/>
                    <a:pt x="391" y="1435"/>
                  </a:cubicBezTo>
                  <a:cubicBezTo>
                    <a:pt x="392" y="1431"/>
                    <a:pt x="391" y="1431"/>
                    <a:pt x="392" y="1429"/>
                  </a:cubicBezTo>
                  <a:cubicBezTo>
                    <a:pt x="393" y="1432"/>
                    <a:pt x="396" y="1428"/>
                    <a:pt x="397" y="1429"/>
                  </a:cubicBezTo>
                  <a:cubicBezTo>
                    <a:pt x="396" y="1422"/>
                    <a:pt x="390" y="1420"/>
                    <a:pt x="388" y="1414"/>
                  </a:cubicBezTo>
                  <a:cubicBezTo>
                    <a:pt x="390" y="1414"/>
                    <a:pt x="390" y="1416"/>
                    <a:pt x="392" y="1416"/>
                  </a:cubicBezTo>
                  <a:cubicBezTo>
                    <a:pt x="390" y="1411"/>
                    <a:pt x="387" y="1407"/>
                    <a:pt x="383" y="1404"/>
                  </a:cubicBezTo>
                  <a:cubicBezTo>
                    <a:pt x="383" y="1399"/>
                    <a:pt x="381" y="1394"/>
                    <a:pt x="375" y="1392"/>
                  </a:cubicBezTo>
                  <a:cubicBezTo>
                    <a:pt x="373" y="1393"/>
                    <a:pt x="370" y="1398"/>
                    <a:pt x="368" y="1393"/>
                  </a:cubicBezTo>
                  <a:cubicBezTo>
                    <a:pt x="370" y="1393"/>
                    <a:pt x="372" y="1393"/>
                    <a:pt x="373" y="1391"/>
                  </a:cubicBezTo>
                  <a:cubicBezTo>
                    <a:pt x="367" y="1388"/>
                    <a:pt x="368" y="1373"/>
                    <a:pt x="359" y="1376"/>
                  </a:cubicBezTo>
                  <a:cubicBezTo>
                    <a:pt x="362" y="1377"/>
                    <a:pt x="363" y="1378"/>
                    <a:pt x="362" y="1382"/>
                  </a:cubicBezTo>
                  <a:cubicBezTo>
                    <a:pt x="358" y="1381"/>
                    <a:pt x="356" y="1378"/>
                    <a:pt x="356" y="1374"/>
                  </a:cubicBezTo>
                  <a:cubicBezTo>
                    <a:pt x="357" y="1374"/>
                    <a:pt x="358" y="1376"/>
                    <a:pt x="358" y="1373"/>
                  </a:cubicBezTo>
                  <a:cubicBezTo>
                    <a:pt x="356" y="1370"/>
                    <a:pt x="351" y="1364"/>
                    <a:pt x="350" y="1363"/>
                  </a:cubicBezTo>
                  <a:cubicBezTo>
                    <a:pt x="352" y="1364"/>
                    <a:pt x="356" y="1368"/>
                    <a:pt x="359" y="1366"/>
                  </a:cubicBezTo>
                  <a:cubicBezTo>
                    <a:pt x="354" y="1361"/>
                    <a:pt x="347" y="1360"/>
                    <a:pt x="342" y="1354"/>
                  </a:cubicBezTo>
                  <a:cubicBezTo>
                    <a:pt x="342" y="1353"/>
                    <a:pt x="343" y="1350"/>
                    <a:pt x="342" y="1349"/>
                  </a:cubicBezTo>
                  <a:cubicBezTo>
                    <a:pt x="340" y="1344"/>
                    <a:pt x="329" y="1331"/>
                    <a:pt x="325" y="1332"/>
                  </a:cubicBezTo>
                  <a:cubicBezTo>
                    <a:pt x="324" y="1338"/>
                    <a:pt x="333" y="1340"/>
                    <a:pt x="332" y="1343"/>
                  </a:cubicBezTo>
                  <a:cubicBezTo>
                    <a:pt x="326" y="1344"/>
                    <a:pt x="328" y="1336"/>
                    <a:pt x="323" y="1336"/>
                  </a:cubicBezTo>
                  <a:cubicBezTo>
                    <a:pt x="322" y="1338"/>
                    <a:pt x="326" y="1339"/>
                    <a:pt x="323" y="1340"/>
                  </a:cubicBezTo>
                  <a:cubicBezTo>
                    <a:pt x="320" y="1338"/>
                    <a:pt x="321" y="1332"/>
                    <a:pt x="320" y="1329"/>
                  </a:cubicBezTo>
                  <a:cubicBezTo>
                    <a:pt x="314" y="1329"/>
                    <a:pt x="311" y="1319"/>
                    <a:pt x="316" y="1317"/>
                  </a:cubicBezTo>
                  <a:cubicBezTo>
                    <a:pt x="314" y="1313"/>
                    <a:pt x="309" y="1312"/>
                    <a:pt x="305" y="1310"/>
                  </a:cubicBezTo>
                  <a:cubicBezTo>
                    <a:pt x="303" y="1313"/>
                    <a:pt x="308" y="1317"/>
                    <a:pt x="309" y="1320"/>
                  </a:cubicBezTo>
                  <a:cubicBezTo>
                    <a:pt x="303" y="1316"/>
                    <a:pt x="299" y="1309"/>
                    <a:pt x="292" y="1307"/>
                  </a:cubicBezTo>
                  <a:cubicBezTo>
                    <a:pt x="297" y="1308"/>
                    <a:pt x="291" y="1304"/>
                    <a:pt x="295" y="1303"/>
                  </a:cubicBezTo>
                  <a:cubicBezTo>
                    <a:pt x="297" y="1306"/>
                    <a:pt x="299" y="1313"/>
                    <a:pt x="302" y="1310"/>
                  </a:cubicBezTo>
                  <a:cubicBezTo>
                    <a:pt x="299" y="1307"/>
                    <a:pt x="297" y="1303"/>
                    <a:pt x="293" y="1300"/>
                  </a:cubicBezTo>
                  <a:cubicBezTo>
                    <a:pt x="292" y="1301"/>
                    <a:pt x="293" y="1304"/>
                    <a:pt x="291" y="1303"/>
                  </a:cubicBezTo>
                  <a:cubicBezTo>
                    <a:pt x="285" y="1295"/>
                    <a:pt x="279" y="1286"/>
                    <a:pt x="269" y="1281"/>
                  </a:cubicBezTo>
                  <a:cubicBezTo>
                    <a:pt x="271" y="1275"/>
                    <a:pt x="265" y="1278"/>
                    <a:pt x="266" y="1272"/>
                  </a:cubicBezTo>
                  <a:cubicBezTo>
                    <a:pt x="268" y="1272"/>
                    <a:pt x="269" y="1275"/>
                    <a:pt x="268" y="1271"/>
                  </a:cubicBezTo>
                  <a:cubicBezTo>
                    <a:pt x="266" y="1260"/>
                    <a:pt x="254" y="1254"/>
                    <a:pt x="248" y="1245"/>
                  </a:cubicBezTo>
                  <a:cubicBezTo>
                    <a:pt x="244" y="1238"/>
                    <a:pt x="242" y="1230"/>
                    <a:pt x="237" y="1223"/>
                  </a:cubicBezTo>
                  <a:cubicBezTo>
                    <a:pt x="231" y="1216"/>
                    <a:pt x="220" y="1208"/>
                    <a:pt x="214" y="1202"/>
                  </a:cubicBezTo>
                  <a:cubicBezTo>
                    <a:pt x="209" y="1198"/>
                    <a:pt x="204" y="1191"/>
                    <a:pt x="201" y="1187"/>
                  </a:cubicBezTo>
                  <a:cubicBezTo>
                    <a:pt x="193" y="1176"/>
                    <a:pt x="191" y="1162"/>
                    <a:pt x="182" y="1150"/>
                  </a:cubicBezTo>
                  <a:cubicBezTo>
                    <a:pt x="180" y="1147"/>
                    <a:pt x="177" y="1146"/>
                    <a:pt x="175" y="1144"/>
                  </a:cubicBezTo>
                  <a:cubicBezTo>
                    <a:pt x="171" y="1137"/>
                    <a:pt x="170" y="1129"/>
                    <a:pt x="165" y="1122"/>
                  </a:cubicBezTo>
                  <a:cubicBezTo>
                    <a:pt x="155" y="1116"/>
                    <a:pt x="153" y="1102"/>
                    <a:pt x="146" y="1094"/>
                  </a:cubicBezTo>
                  <a:cubicBezTo>
                    <a:pt x="145" y="1085"/>
                    <a:pt x="139" y="1081"/>
                    <a:pt x="136" y="1075"/>
                  </a:cubicBezTo>
                  <a:cubicBezTo>
                    <a:pt x="137" y="1068"/>
                    <a:pt x="133" y="1067"/>
                    <a:pt x="130" y="1064"/>
                  </a:cubicBezTo>
                  <a:cubicBezTo>
                    <a:pt x="122" y="1042"/>
                    <a:pt x="108" y="1020"/>
                    <a:pt x="110" y="990"/>
                  </a:cubicBezTo>
                  <a:cubicBezTo>
                    <a:pt x="111" y="968"/>
                    <a:pt x="125" y="947"/>
                    <a:pt x="123" y="923"/>
                  </a:cubicBezTo>
                  <a:cubicBezTo>
                    <a:pt x="122" y="920"/>
                    <a:pt x="120" y="917"/>
                    <a:pt x="120" y="913"/>
                  </a:cubicBezTo>
                  <a:cubicBezTo>
                    <a:pt x="119" y="905"/>
                    <a:pt x="120" y="896"/>
                    <a:pt x="120" y="887"/>
                  </a:cubicBezTo>
                  <a:cubicBezTo>
                    <a:pt x="120" y="855"/>
                    <a:pt x="122" y="823"/>
                    <a:pt x="133" y="797"/>
                  </a:cubicBezTo>
                  <a:cubicBezTo>
                    <a:pt x="133" y="795"/>
                    <a:pt x="129" y="796"/>
                    <a:pt x="129" y="792"/>
                  </a:cubicBezTo>
                  <a:cubicBezTo>
                    <a:pt x="132" y="789"/>
                    <a:pt x="131" y="781"/>
                    <a:pt x="131" y="775"/>
                  </a:cubicBezTo>
                  <a:cubicBezTo>
                    <a:pt x="127" y="771"/>
                    <a:pt x="123" y="769"/>
                    <a:pt x="119" y="767"/>
                  </a:cubicBezTo>
                  <a:cubicBezTo>
                    <a:pt x="119" y="766"/>
                    <a:pt x="118" y="765"/>
                    <a:pt x="118" y="764"/>
                  </a:cubicBezTo>
                  <a:cubicBezTo>
                    <a:pt x="120" y="763"/>
                    <a:pt x="120" y="765"/>
                    <a:pt x="122" y="765"/>
                  </a:cubicBezTo>
                  <a:cubicBezTo>
                    <a:pt x="120" y="760"/>
                    <a:pt x="125" y="758"/>
                    <a:pt x="125" y="752"/>
                  </a:cubicBezTo>
                  <a:cubicBezTo>
                    <a:pt x="126" y="748"/>
                    <a:pt x="121" y="742"/>
                    <a:pt x="124" y="737"/>
                  </a:cubicBezTo>
                  <a:cubicBezTo>
                    <a:pt x="116" y="733"/>
                    <a:pt x="117" y="722"/>
                    <a:pt x="115" y="716"/>
                  </a:cubicBezTo>
                  <a:cubicBezTo>
                    <a:pt x="111" y="715"/>
                    <a:pt x="112" y="718"/>
                    <a:pt x="109" y="719"/>
                  </a:cubicBezTo>
                  <a:cubicBezTo>
                    <a:pt x="106" y="716"/>
                    <a:pt x="108" y="715"/>
                    <a:pt x="108" y="711"/>
                  </a:cubicBezTo>
                  <a:cubicBezTo>
                    <a:pt x="104" y="711"/>
                    <a:pt x="104" y="707"/>
                    <a:pt x="103" y="704"/>
                  </a:cubicBezTo>
                  <a:cubicBezTo>
                    <a:pt x="98" y="704"/>
                    <a:pt x="98" y="704"/>
                    <a:pt x="98" y="704"/>
                  </a:cubicBezTo>
                  <a:cubicBezTo>
                    <a:pt x="93" y="698"/>
                    <a:pt x="96" y="692"/>
                    <a:pt x="96" y="686"/>
                  </a:cubicBezTo>
                  <a:cubicBezTo>
                    <a:pt x="96" y="684"/>
                    <a:pt x="94" y="683"/>
                    <a:pt x="94" y="681"/>
                  </a:cubicBezTo>
                  <a:cubicBezTo>
                    <a:pt x="91" y="660"/>
                    <a:pt x="98" y="633"/>
                    <a:pt x="108" y="621"/>
                  </a:cubicBezTo>
                  <a:cubicBezTo>
                    <a:pt x="110" y="623"/>
                    <a:pt x="114" y="624"/>
                    <a:pt x="116" y="626"/>
                  </a:cubicBezTo>
                  <a:cubicBezTo>
                    <a:pt x="115" y="630"/>
                    <a:pt x="112" y="632"/>
                    <a:pt x="112" y="637"/>
                  </a:cubicBezTo>
                  <a:cubicBezTo>
                    <a:pt x="117" y="639"/>
                    <a:pt x="119" y="633"/>
                    <a:pt x="118" y="627"/>
                  </a:cubicBezTo>
                  <a:cubicBezTo>
                    <a:pt x="119" y="626"/>
                    <a:pt x="122" y="629"/>
                    <a:pt x="124" y="626"/>
                  </a:cubicBezTo>
                  <a:cubicBezTo>
                    <a:pt x="123" y="616"/>
                    <a:pt x="135" y="614"/>
                    <a:pt x="139" y="607"/>
                  </a:cubicBezTo>
                  <a:cubicBezTo>
                    <a:pt x="142" y="600"/>
                    <a:pt x="142" y="593"/>
                    <a:pt x="148" y="587"/>
                  </a:cubicBezTo>
                  <a:cubicBezTo>
                    <a:pt x="149" y="594"/>
                    <a:pt x="155" y="582"/>
                    <a:pt x="157" y="579"/>
                  </a:cubicBezTo>
                  <a:cubicBezTo>
                    <a:pt x="153" y="565"/>
                    <a:pt x="166" y="554"/>
                    <a:pt x="171" y="543"/>
                  </a:cubicBezTo>
                  <a:cubicBezTo>
                    <a:pt x="169" y="540"/>
                    <a:pt x="168" y="538"/>
                    <a:pt x="172" y="536"/>
                  </a:cubicBezTo>
                  <a:cubicBezTo>
                    <a:pt x="180" y="539"/>
                    <a:pt x="191" y="525"/>
                    <a:pt x="196" y="521"/>
                  </a:cubicBezTo>
                  <a:cubicBezTo>
                    <a:pt x="197" y="519"/>
                    <a:pt x="200" y="519"/>
                    <a:pt x="202" y="518"/>
                  </a:cubicBezTo>
                  <a:cubicBezTo>
                    <a:pt x="213" y="509"/>
                    <a:pt x="220" y="483"/>
                    <a:pt x="233" y="480"/>
                  </a:cubicBezTo>
                  <a:cubicBezTo>
                    <a:pt x="239" y="479"/>
                    <a:pt x="243" y="485"/>
                    <a:pt x="249" y="482"/>
                  </a:cubicBezTo>
                  <a:cubicBezTo>
                    <a:pt x="251" y="477"/>
                    <a:pt x="258" y="477"/>
                    <a:pt x="262" y="475"/>
                  </a:cubicBezTo>
                  <a:cubicBezTo>
                    <a:pt x="266" y="472"/>
                    <a:pt x="268" y="466"/>
                    <a:pt x="272" y="463"/>
                  </a:cubicBezTo>
                  <a:cubicBezTo>
                    <a:pt x="277" y="459"/>
                    <a:pt x="285" y="458"/>
                    <a:pt x="290" y="455"/>
                  </a:cubicBezTo>
                  <a:cubicBezTo>
                    <a:pt x="294" y="451"/>
                    <a:pt x="296" y="444"/>
                    <a:pt x="300" y="441"/>
                  </a:cubicBezTo>
                  <a:cubicBezTo>
                    <a:pt x="304" y="438"/>
                    <a:pt x="308" y="440"/>
                    <a:pt x="312" y="437"/>
                  </a:cubicBezTo>
                  <a:cubicBezTo>
                    <a:pt x="314" y="435"/>
                    <a:pt x="314" y="431"/>
                    <a:pt x="317" y="428"/>
                  </a:cubicBezTo>
                  <a:cubicBezTo>
                    <a:pt x="325" y="419"/>
                    <a:pt x="338" y="420"/>
                    <a:pt x="338" y="407"/>
                  </a:cubicBezTo>
                  <a:cubicBezTo>
                    <a:pt x="334" y="405"/>
                    <a:pt x="335" y="399"/>
                    <a:pt x="332" y="397"/>
                  </a:cubicBezTo>
                  <a:cubicBezTo>
                    <a:pt x="339" y="382"/>
                    <a:pt x="347" y="367"/>
                    <a:pt x="361" y="359"/>
                  </a:cubicBezTo>
                  <a:cubicBezTo>
                    <a:pt x="361" y="356"/>
                    <a:pt x="359" y="356"/>
                    <a:pt x="360" y="354"/>
                  </a:cubicBezTo>
                  <a:cubicBezTo>
                    <a:pt x="365" y="351"/>
                    <a:pt x="370" y="348"/>
                    <a:pt x="374" y="344"/>
                  </a:cubicBezTo>
                  <a:cubicBezTo>
                    <a:pt x="374" y="341"/>
                    <a:pt x="370" y="342"/>
                    <a:pt x="371" y="337"/>
                  </a:cubicBezTo>
                  <a:cubicBezTo>
                    <a:pt x="388" y="325"/>
                    <a:pt x="401" y="308"/>
                    <a:pt x="408" y="286"/>
                  </a:cubicBezTo>
                  <a:cubicBezTo>
                    <a:pt x="413" y="284"/>
                    <a:pt x="417" y="281"/>
                    <a:pt x="422" y="279"/>
                  </a:cubicBezTo>
                  <a:cubicBezTo>
                    <a:pt x="424" y="297"/>
                    <a:pt x="412" y="301"/>
                    <a:pt x="406" y="311"/>
                  </a:cubicBezTo>
                  <a:cubicBezTo>
                    <a:pt x="403" y="317"/>
                    <a:pt x="402" y="325"/>
                    <a:pt x="398" y="329"/>
                  </a:cubicBezTo>
                  <a:cubicBezTo>
                    <a:pt x="396" y="331"/>
                    <a:pt x="393" y="331"/>
                    <a:pt x="391" y="334"/>
                  </a:cubicBezTo>
                  <a:cubicBezTo>
                    <a:pt x="391" y="343"/>
                    <a:pt x="386" y="348"/>
                    <a:pt x="384" y="357"/>
                  </a:cubicBezTo>
                  <a:cubicBezTo>
                    <a:pt x="376" y="358"/>
                    <a:pt x="374" y="364"/>
                    <a:pt x="373" y="372"/>
                  </a:cubicBezTo>
                  <a:cubicBezTo>
                    <a:pt x="375" y="372"/>
                    <a:pt x="375" y="374"/>
                    <a:pt x="378" y="373"/>
                  </a:cubicBezTo>
                  <a:cubicBezTo>
                    <a:pt x="383" y="372"/>
                    <a:pt x="380" y="368"/>
                    <a:pt x="382" y="365"/>
                  </a:cubicBezTo>
                  <a:cubicBezTo>
                    <a:pt x="388" y="356"/>
                    <a:pt x="405" y="350"/>
                    <a:pt x="400" y="338"/>
                  </a:cubicBezTo>
                  <a:cubicBezTo>
                    <a:pt x="403" y="335"/>
                    <a:pt x="407" y="331"/>
                    <a:pt x="410" y="327"/>
                  </a:cubicBezTo>
                  <a:cubicBezTo>
                    <a:pt x="416" y="327"/>
                    <a:pt x="423" y="320"/>
                    <a:pt x="427" y="314"/>
                  </a:cubicBezTo>
                  <a:cubicBezTo>
                    <a:pt x="423" y="314"/>
                    <a:pt x="422" y="316"/>
                    <a:pt x="419" y="316"/>
                  </a:cubicBezTo>
                  <a:cubicBezTo>
                    <a:pt x="414" y="306"/>
                    <a:pt x="425" y="301"/>
                    <a:pt x="432" y="296"/>
                  </a:cubicBezTo>
                  <a:cubicBezTo>
                    <a:pt x="440" y="280"/>
                    <a:pt x="440" y="261"/>
                    <a:pt x="455" y="252"/>
                  </a:cubicBezTo>
                  <a:cubicBezTo>
                    <a:pt x="463" y="252"/>
                    <a:pt x="465" y="246"/>
                    <a:pt x="472" y="245"/>
                  </a:cubicBezTo>
                  <a:cubicBezTo>
                    <a:pt x="470" y="233"/>
                    <a:pt x="485" y="234"/>
                    <a:pt x="481" y="223"/>
                  </a:cubicBezTo>
                  <a:cubicBezTo>
                    <a:pt x="483" y="221"/>
                    <a:pt x="486" y="221"/>
                    <a:pt x="486" y="216"/>
                  </a:cubicBezTo>
                  <a:cubicBezTo>
                    <a:pt x="487" y="213"/>
                    <a:pt x="482" y="216"/>
                    <a:pt x="483" y="213"/>
                  </a:cubicBezTo>
                  <a:cubicBezTo>
                    <a:pt x="491" y="213"/>
                    <a:pt x="494" y="204"/>
                    <a:pt x="492" y="196"/>
                  </a:cubicBezTo>
                  <a:cubicBezTo>
                    <a:pt x="493" y="194"/>
                    <a:pt x="497" y="194"/>
                    <a:pt x="497" y="191"/>
                  </a:cubicBezTo>
                  <a:cubicBezTo>
                    <a:pt x="497" y="186"/>
                    <a:pt x="492" y="186"/>
                    <a:pt x="492" y="182"/>
                  </a:cubicBezTo>
                  <a:cubicBezTo>
                    <a:pt x="495" y="167"/>
                    <a:pt x="487" y="159"/>
                    <a:pt x="484" y="146"/>
                  </a:cubicBezTo>
                  <a:cubicBezTo>
                    <a:pt x="484" y="141"/>
                    <a:pt x="491" y="134"/>
                    <a:pt x="487" y="130"/>
                  </a:cubicBezTo>
                  <a:cubicBezTo>
                    <a:pt x="498" y="125"/>
                    <a:pt x="507" y="118"/>
                    <a:pt x="512" y="111"/>
                  </a:cubicBezTo>
                  <a:cubicBezTo>
                    <a:pt x="507" y="109"/>
                    <a:pt x="503" y="115"/>
                    <a:pt x="498" y="116"/>
                  </a:cubicBezTo>
                  <a:cubicBezTo>
                    <a:pt x="498" y="114"/>
                    <a:pt x="498" y="114"/>
                    <a:pt x="499" y="113"/>
                  </a:cubicBezTo>
                  <a:cubicBezTo>
                    <a:pt x="492" y="118"/>
                    <a:pt x="487" y="126"/>
                    <a:pt x="479" y="130"/>
                  </a:cubicBezTo>
                  <a:cubicBezTo>
                    <a:pt x="478" y="133"/>
                    <a:pt x="481" y="132"/>
                    <a:pt x="482" y="134"/>
                  </a:cubicBezTo>
                  <a:cubicBezTo>
                    <a:pt x="479" y="133"/>
                    <a:pt x="478" y="135"/>
                    <a:pt x="476" y="135"/>
                  </a:cubicBezTo>
                  <a:cubicBezTo>
                    <a:pt x="477" y="137"/>
                    <a:pt x="478" y="141"/>
                    <a:pt x="474" y="141"/>
                  </a:cubicBezTo>
                  <a:cubicBezTo>
                    <a:pt x="472" y="135"/>
                    <a:pt x="473" y="130"/>
                    <a:pt x="478" y="125"/>
                  </a:cubicBezTo>
                  <a:cubicBezTo>
                    <a:pt x="480" y="123"/>
                    <a:pt x="484" y="123"/>
                    <a:pt x="487" y="121"/>
                  </a:cubicBezTo>
                  <a:cubicBezTo>
                    <a:pt x="489" y="120"/>
                    <a:pt x="489" y="118"/>
                    <a:pt x="490" y="117"/>
                  </a:cubicBezTo>
                  <a:cubicBezTo>
                    <a:pt x="496" y="112"/>
                    <a:pt x="503" y="113"/>
                    <a:pt x="508" y="108"/>
                  </a:cubicBezTo>
                  <a:cubicBezTo>
                    <a:pt x="503" y="106"/>
                    <a:pt x="506" y="101"/>
                    <a:pt x="510" y="99"/>
                  </a:cubicBezTo>
                  <a:cubicBezTo>
                    <a:pt x="509" y="100"/>
                    <a:pt x="519" y="101"/>
                    <a:pt x="516" y="97"/>
                  </a:cubicBezTo>
                  <a:cubicBezTo>
                    <a:pt x="514" y="96"/>
                    <a:pt x="512" y="100"/>
                    <a:pt x="511" y="97"/>
                  </a:cubicBezTo>
                  <a:cubicBezTo>
                    <a:pt x="511" y="95"/>
                    <a:pt x="510" y="95"/>
                    <a:pt x="511" y="94"/>
                  </a:cubicBezTo>
                  <a:cubicBezTo>
                    <a:pt x="515" y="96"/>
                    <a:pt x="520" y="97"/>
                    <a:pt x="523" y="93"/>
                  </a:cubicBezTo>
                  <a:cubicBezTo>
                    <a:pt x="521" y="91"/>
                    <a:pt x="519" y="95"/>
                    <a:pt x="519" y="93"/>
                  </a:cubicBezTo>
                  <a:cubicBezTo>
                    <a:pt x="517" y="87"/>
                    <a:pt x="525" y="87"/>
                    <a:pt x="529" y="82"/>
                  </a:cubicBezTo>
                  <a:cubicBezTo>
                    <a:pt x="531" y="78"/>
                    <a:pt x="530" y="72"/>
                    <a:pt x="534" y="71"/>
                  </a:cubicBezTo>
                  <a:cubicBezTo>
                    <a:pt x="535" y="71"/>
                    <a:pt x="538" y="78"/>
                    <a:pt x="539" y="73"/>
                  </a:cubicBezTo>
                  <a:cubicBezTo>
                    <a:pt x="539" y="69"/>
                    <a:pt x="537" y="71"/>
                    <a:pt x="537" y="66"/>
                  </a:cubicBezTo>
                  <a:cubicBezTo>
                    <a:pt x="540" y="66"/>
                    <a:pt x="539" y="64"/>
                    <a:pt x="541" y="64"/>
                  </a:cubicBezTo>
                  <a:cubicBezTo>
                    <a:pt x="541" y="67"/>
                    <a:pt x="538" y="68"/>
                    <a:pt x="540" y="70"/>
                  </a:cubicBezTo>
                  <a:cubicBezTo>
                    <a:pt x="543" y="70"/>
                    <a:pt x="542" y="67"/>
                    <a:pt x="545" y="68"/>
                  </a:cubicBezTo>
                  <a:cubicBezTo>
                    <a:pt x="543" y="69"/>
                    <a:pt x="541" y="74"/>
                    <a:pt x="545" y="74"/>
                  </a:cubicBezTo>
                  <a:cubicBezTo>
                    <a:pt x="549" y="70"/>
                    <a:pt x="548" y="67"/>
                    <a:pt x="551" y="63"/>
                  </a:cubicBezTo>
                  <a:cubicBezTo>
                    <a:pt x="547" y="63"/>
                    <a:pt x="544" y="67"/>
                    <a:pt x="542" y="63"/>
                  </a:cubicBezTo>
                  <a:cubicBezTo>
                    <a:pt x="547" y="61"/>
                    <a:pt x="548" y="62"/>
                    <a:pt x="554" y="59"/>
                  </a:cubicBezTo>
                  <a:cubicBezTo>
                    <a:pt x="553" y="60"/>
                    <a:pt x="552" y="61"/>
                    <a:pt x="554" y="62"/>
                  </a:cubicBezTo>
                  <a:cubicBezTo>
                    <a:pt x="568" y="51"/>
                    <a:pt x="591" y="49"/>
                    <a:pt x="609" y="42"/>
                  </a:cubicBezTo>
                  <a:cubicBezTo>
                    <a:pt x="609" y="43"/>
                    <a:pt x="611" y="43"/>
                    <a:pt x="612" y="43"/>
                  </a:cubicBezTo>
                  <a:cubicBezTo>
                    <a:pt x="611" y="44"/>
                    <a:pt x="611" y="45"/>
                    <a:pt x="612" y="47"/>
                  </a:cubicBezTo>
                  <a:cubicBezTo>
                    <a:pt x="622" y="44"/>
                    <a:pt x="628" y="50"/>
                    <a:pt x="635" y="48"/>
                  </a:cubicBezTo>
                  <a:cubicBezTo>
                    <a:pt x="635" y="45"/>
                    <a:pt x="631" y="48"/>
                    <a:pt x="633" y="44"/>
                  </a:cubicBezTo>
                  <a:cubicBezTo>
                    <a:pt x="637" y="45"/>
                    <a:pt x="640" y="47"/>
                    <a:pt x="645" y="47"/>
                  </a:cubicBezTo>
                  <a:cubicBezTo>
                    <a:pt x="646" y="48"/>
                    <a:pt x="646" y="49"/>
                    <a:pt x="645" y="50"/>
                  </a:cubicBezTo>
                  <a:cubicBezTo>
                    <a:pt x="649" y="50"/>
                    <a:pt x="651" y="52"/>
                    <a:pt x="653" y="54"/>
                  </a:cubicBezTo>
                  <a:cubicBezTo>
                    <a:pt x="648" y="58"/>
                    <a:pt x="643" y="48"/>
                    <a:pt x="639" y="54"/>
                  </a:cubicBezTo>
                  <a:cubicBezTo>
                    <a:pt x="646" y="57"/>
                    <a:pt x="652" y="62"/>
                    <a:pt x="661" y="59"/>
                  </a:cubicBezTo>
                  <a:cubicBezTo>
                    <a:pt x="661" y="52"/>
                    <a:pt x="653" y="59"/>
                    <a:pt x="652" y="55"/>
                  </a:cubicBezTo>
                  <a:cubicBezTo>
                    <a:pt x="672" y="52"/>
                    <a:pt x="695" y="70"/>
                    <a:pt x="717" y="64"/>
                  </a:cubicBezTo>
                  <a:cubicBezTo>
                    <a:pt x="725" y="68"/>
                    <a:pt x="736" y="69"/>
                    <a:pt x="747" y="71"/>
                  </a:cubicBezTo>
                  <a:cubicBezTo>
                    <a:pt x="744" y="64"/>
                    <a:pt x="738" y="68"/>
                    <a:pt x="732" y="67"/>
                  </a:cubicBezTo>
                  <a:close/>
                  <a:moveTo>
                    <a:pt x="60" y="652"/>
                  </a:moveTo>
                  <a:cubicBezTo>
                    <a:pt x="56" y="649"/>
                    <a:pt x="61" y="641"/>
                    <a:pt x="61" y="636"/>
                  </a:cubicBezTo>
                  <a:cubicBezTo>
                    <a:pt x="66" y="642"/>
                    <a:pt x="62" y="646"/>
                    <a:pt x="60" y="652"/>
                  </a:cubicBezTo>
                  <a:close/>
                  <a:moveTo>
                    <a:pt x="380" y="1401"/>
                  </a:moveTo>
                  <a:cubicBezTo>
                    <a:pt x="381" y="1407"/>
                    <a:pt x="388" y="1407"/>
                    <a:pt x="384" y="1414"/>
                  </a:cubicBezTo>
                  <a:cubicBezTo>
                    <a:pt x="381" y="1414"/>
                    <a:pt x="383" y="1410"/>
                    <a:pt x="381" y="1410"/>
                  </a:cubicBezTo>
                  <a:cubicBezTo>
                    <a:pt x="381" y="1409"/>
                    <a:pt x="383" y="1409"/>
                    <a:pt x="384" y="1409"/>
                  </a:cubicBezTo>
                  <a:cubicBezTo>
                    <a:pt x="382" y="1407"/>
                    <a:pt x="382" y="1405"/>
                    <a:pt x="379" y="1405"/>
                  </a:cubicBezTo>
                  <a:cubicBezTo>
                    <a:pt x="380" y="1407"/>
                    <a:pt x="373" y="1409"/>
                    <a:pt x="373" y="1404"/>
                  </a:cubicBezTo>
                  <a:cubicBezTo>
                    <a:pt x="377" y="1403"/>
                    <a:pt x="375" y="1402"/>
                    <a:pt x="380" y="1401"/>
                  </a:cubicBezTo>
                  <a:close/>
                  <a:moveTo>
                    <a:pt x="119" y="1239"/>
                  </a:moveTo>
                  <a:cubicBezTo>
                    <a:pt x="118" y="1237"/>
                    <a:pt x="117" y="1236"/>
                    <a:pt x="116" y="1234"/>
                  </a:cubicBezTo>
                  <a:cubicBezTo>
                    <a:pt x="116" y="1236"/>
                    <a:pt x="117" y="1238"/>
                    <a:pt x="119" y="1239"/>
                  </a:cubicBezTo>
                  <a:close/>
                  <a:moveTo>
                    <a:pt x="1279" y="110"/>
                  </a:moveTo>
                  <a:cubicBezTo>
                    <a:pt x="1291" y="112"/>
                    <a:pt x="1291" y="124"/>
                    <a:pt x="1301" y="127"/>
                  </a:cubicBezTo>
                  <a:cubicBezTo>
                    <a:pt x="1304" y="123"/>
                    <a:pt x="1297" y="119"/>
                    <a:pt x="1301" y="115"/>
                  </a:cubicBezTo>
                  <a:cubicBezTo>
                    <a:pt x="1292" y="82"/>
                    <a:pt x="1253" y="76"/>
                    <a:pt x="1235" y="55"/>
                  </a:cubicBezTo>
                  <a:cubicBezTo>
                    <a:pt x="1241" y="60"/>
                    <a:pt x="1248" y="64"/>
                    <a:pt x="1255" y="68"/>
                  </a:cubicBezTo>
                  <a:cubicBezTo>
                    <a:pt x="1256" y="65"/>
                    <a:pt x="1251" y="64"/>
                    <a:pt x="1254" y="63"/>
                  </a:cubicBezTo>
                  <a:cubicBezTo>
                    <a:pt x="1269" y="69"/>
                    <a:pt x="1280" y="82"/>
                    <a:pt x="1295" y="85"/>
                  </a:cubicBezTo>
                  <a:cubicBezTo>
                    <a:pt x="1294" y="85"/>
                    <a:pt x="1292" y="83"/>
                    <a:pt x="1294" y="83"/>
                  </a:cubicBezTo>
                  <a:cubicBezTo>
                    <a:pt x="1321" y="93"/>
                    <a:pt x="1341" y="109"/>
                    <a:pt x="1361" y="126"/>
                  </a:cubicBezTo>
                  <a:cubicBezTo>
                    <a:pt x="1363" y="128"/>
                    <a:pt x="1364" y="125"/>
                    <a:pt x="1366" y="127"/>
                  </a:cubicBezTo>
                  <a:cubicBezTo>
                    <a:pt x="1365" y="131"/>
                    <a:pt x="1368" y="130"/>
                    <a:pt x="1368" y="133"/>
                  </a:cubicBezTo>
                  <a:cubicBezTo>
                    <a:pt x="1365" y="131"/>
                    <a:pt x="1363" y="128"/>
                    <a:pt x="1359" y="127"/>
                  </a:cubicBezTo>
                  <a:cubicBezTo>
                    <a:pt x="1359" y="129"/>
                    <a:pt x="1359" y="131"/>
                    <a:pt x="1358" y="131"/>
                  </a:cubicBezTo>
                  <a:cubicBezTo>
                    <a:pt x="1355" y="128"/>
                    <a:pt x="1352" y="125"/>
                    <a:pt x="1348" y="122"/>
                  </a:cubicBezTo>
                  <a:cubicBezTo>
                    <a:pt x="1357" y="133"/>
                    <a:pt x="1366" y="147"/>
                    <a:pt x="1370" y="159"/>
                  </a:cubicBezTo>
                  <a:cubicBezTo>
                    <a:pt x="1370" y="158"/>
                    <a:pt x="1372" y="157"/>
                    <a:pt x="1373" y="157"/>
                  </a:cubicBezTo>
                  <a:cubicBezTo>
                    <a:pt x="1376" y="162"/>
                    <a:pt x="1381" y="165"/>
                    <a:pt x="1383" y="170"/>
                  </a:cubicBezTo>
                  <a:cubicBezTo>
                    <a:pt x="1383" y="175"/>
                    <a:pt x="1380" y="175"/>
                    <a:pt x="1383" y="179"/>
                  </a:cubicBezTo>
                  <a:cubicBezTo>
                    <a:pt x="1386" y="177"/>
                    <a:pt x="1390" y="179"/>
                    <a:pt x="1393" y="183"/>
                  </a:cubicBezTo>
                  <a:cubicBezTo>
                    <a:pt x="1386" y="167"/>
                    <a:pt x="1375" y="155"/>
                    <a:pt x="1367" y="141"/>
                  </a:cubicBezTo>
                  <a:cubicBezTo>
                    <a:pt x="1395" y="168"/>
                    <a:pt x="1421" y="203"/>
                    <a:pt x="1450" y="226"/>
                  </a:cubicBezTo>
                  <a:cubicBezTo>
                    <a:pt x="1454" y="228"/>
                    <a:pt x="1451" y="223"/>
                    <a:pt x="1453" y="223"/>
                  </a:cubicBezTo>
                  <a:cubicBezTo>
                    <a:pt x="1457" y="230"/>
                    <a:pt x="1464" y="234"/>
                    <a:pt x="1469" y="241"/>
                  </a:cubicBezTo>
                  <a:cubicBezTo>
                    <a:pt x="1476" y="250"/>
                    <a:pt x="1489" y="260"/>
                    <a:pt x="1492" y="268"/>
                  </a:cubicBezTo>
                  <a:cubicBezTo>
                    <a:pt x="1492" y="271"/>
                    <a:pt x="1493" y="277"/>
                    <a:pt x="1493" y="280"/>
                  </a:cubicBezTo>
                  <a:cubicBezTo>
                    <a:pt x="1495" y="288"/>
                    <a:pt x="1495" y="297"/>
                    <a:pt x="1499" y="303"/>
                  </a:cubicBezTo>
                  <a:cubicBezTo>
                    <a:pt x="1502" y="307"/>
                    <a:pt x="1509" y="308"/>
                    <a:pt x="1513" y="311"/>
                  </a:cubicBezTo>
                  <a:cubicBezTo>
                    <a:pt x="1515" y="313"/>
                    <a:pt x="1514" y="318"/>
                    <a:pt x="1518" y="316"/>
                  </a:cubicBezTo>
                  <a:cubicBezTo>
                    <a:pt x="1513" y="306"/>
                    <a:pt x="1511" y="297"/>
                    <a:pt x="1505" y="287"/>
                  </a:cubicBezTo>
                  <a:cubicBezTo>
                    <a:pt x="1508" y="285"/>
                    <a:pt x="1510" y="289"/>
                    <a:pt x="1511" y="287"/>
                  </a:cubicBezTo>
                  <a:cubicBezTo>
                    <a:pt x="1508" y="282"/>
                    <a:pt x="1502" y="276"/>
                    <a:pt x="1502" y="271"/>
                  </a:cubicBezTo>
                  <a:cubicBezTo>
                    <a:pt x="1509" y="270"/>
                    <a:pt x="1514" y="284"/>
                    <a:pt x="1519" y="285"/>
                  </a:cubicBezTo>
                  <a:cubicBezTo>
                    <a:pt x="1515" y="279"/>
                    <a:pt x="1511" y="273"/>
                    <a:pt x="1507" y="267"/>
                  </a:cubicBezTo>
                  <a:cubicBezTo>
                    <a:pt x="1517" y="278"/>
                    <a:pt x="1527" y="289"/>
                    <a:pt x="1536" y="301"/>
                  </a:cubicBezTo>
                  <a:cubicBezTo>
                    <a:pt x="1534" y="301"/>
                    <a:pt x="1533" y="299"/>
                    <a:pt x="1533" y="301"/>
                  </a:cubicBezTo>
                  <a:cubicBezTo>
                    <a:pt x="1534" y="303"/>
                    <a:pt x="1536" y="304"/>
                    <a:pt x="1537" y="308"/>
                  </a:cubicBezTo>
                  <a:cubicBezTo>
                    <a:pt x="1532" y="303"/>
                    <a:pt x="1529" y="298"/>
                    <a:pt x="1523" y="297"/>
                  </a:cubicBezTo>
                  <a:cubicBezTo>
                    <a:pt x="1532" y="309"/>
                    <a:pt x="1543" y="319"/>
                    <a:pt x="1550" y="333"/>
                  </a:cubicBezTo>
                  <a:cubicBezTo>
                    <a:pt x="1545" y="340"/>
                    <a:pt x="1555" y="346"/>
                    <a:pt x="1552" y="356"/>
                  </a:cubicBezTo>
                  <a:cubicBezTo>
                    <a:pt x="1553" y="358"/>
                    <a:pt x="1556" y="358"/>
                    <a:pt x="1558" y="359"/>
                  </a:cubicBezTo>
                  <a:cubicBezTo>
                    <a:pt x="1557" y="362"/>
                    <a:pt x="1554" y="361"/>
                    <a:pt x="1555" y="364"/>
                  </a:cubicBezTo>
                  <a:cubicBezTo>
                    <a:pt x="1557" y="367"/>
                    <a:pt x="1563" y="371"/>
                    <a:pt x="1562" y="374"/>
                  </a:cubicBezTo>
                  <a:cubicBezTo>
                    <a:pt x="1559" y="373"/>
                    <a:pt x="1558" y="369"/>
                    <a:pt x="1554" y="369"/>
                  </a:cubicBezTo>
                  <a:cubicBezTo>
                    <a:pt x="1555" y="375"/>
                    <a:pt x="1560" y="377"/>
                    <a:pt x="1561" y="383"/>
                  </a:cubicBezTo>
                  <a:cubicBezTo>
                    <a:pt x="1586" y="415"/>
                    <a:pt x="1596" y="460"/>
                    <a:pt x="1625" y="487"/>
                  </a:cubicBezTo>
                  <a:cubicBezTo>
                    <a:pt x="1625" y="486"/>
                    <a:pt x="1625" y="484"/>
                    <a:pt x="1626" y="484"/>
                  </a:cubicBezTo>
                  <a:cubicBezTo>
                    <a:pt x="1632" y="501"/>
                    <a:pt x="1644" y="510"/>
                    <a:pt x="1648" y="528"/>
                  </a:cubicBezTo>
                  <a:cubicBezTo>
                    <a:pt x="1651" y="524"/>
                    <a:pt x="1644" y="518"/>
                    <a:pt x="1647" y="514"/>
                  </a:cubicBezTo>
                  <a:cubicBezTo>
                    <a:pt x="1656" y="534"/>
                    <a:pt x="1671" y="555"/>
                    <a:pt x="1668" y="580"/>
                  </a:cubicBezTo>
                  <a:cubicBezTo>
                    <a:pt x="1668" y="585"/>
                    <a:pt x="1664" y="588"/>
                    <a:pt x="1663" y="592"/>
                  </a:cubicBezTo>
                  <a:cubicBezTo>
                    <a:pt x="1663" y="595"/>
                    <a:pt x="1665" y="598"/>
                    <a:pt x="1665" y="600"/>
                  </a:cubicBezTo>
                  <a:cubicBezTo>
                    <a:pt x="1668" y="621"/>
                    <a:pt x="1667" y="635"/>
                    <a:pt x="1672" y="650"/>
                  </a:cubicBezTo>
                  <a:cubicBezTo>
                    <a:pt x="1674" y="657"/>
                    <a:pt x="1679" y="663"/>
                    <a:pt x="1682" y="671"/>
                  </a:cubicBezTo>
                  <a:cubicBezTo>
                    <a:pt x="1684" y="682"/>
                    <a:pt x="1682" y="693"/>
                    <a:pt x="1689" y="701"/>
                  </a:cubicBezTo>
                  <a:cubicBezTo>
                    <a:pt x="1689" y="678"/>
                    <a:pt x="1689" y="678"/>
                    <a:pt x="1689" y="678"/>
                  </a:cubicBezTo>
                  <a:cubicBezTo>
                    <a:pt x="1695" y="680"/>
                    <a:pt x="1688" y="666"/>
                    <a:pt x="1693" y="663"/>
                  </a:cubicBezTo>
                  <a:cubicBezTo>
                    <a:pt x="1698" y="672"/>
                    <a:pt x="1697" y="688"/>
                    <a:pt x="1701" y="699"/>
                  </a:cubicBezTo>
                  <a:cubicBezTo>
                    <a:pt x="1696" y="644"/>
                    <a:pt x="1684" y="595"/>
                    <a:pt x="1668" y="548"/>
                  </a:cubicBezTo>
                  <a:cubicBezTo>
                    <a:pt x="1631" y="438"/>
                    <a:pt x="1580" y="350"/>
                    <a:pt x="1516" y="270"/>
                  </a:cubicBezTo>
                  <a:cubicBezTo>
                    <a:pt x="1452" y="190"/>
                    <a:pt x="1375" y="128"/>
                    <a:pt x="1285" y="73"/>
                  </a:cubicBezTo>
                  <a:cubicBezTo>
                    <a:pt x="1257" y="57"/>
                    <a:pt x="1214" y="32"/>
                    <a:pt x="1183" y="25"/>
                  </a:cubicBezTo>
                  <a:cubicBezTo>
                    <a:pt x="1172" y="14"/>
                    <a:pt x="1152" y="22"/>
                    <a:pt x="1135" y="23"/>
                  </a:cubicBezTo>
                  <a:cubicBezTo>
                    <a:pt x="1140" y="27"/>
                    <a:pt x="1147" y="29"/>
                    <a:pt x="1150" y="34"/>
                  </a:cubicBezTo>
                  <a:cubicBezTo>
                    <a:pt x="1155" y="30"/>
                    <a:pt x="1165" y="32"/>
                    <a:pt x="1168" y="29"/>
                  </a:cubicBezTo>
                  <a:cubicBezTo>
                    <a:pt x="1169" y="36"/>
                    <a:pt x="1178" y="35"/>
                    <a:pt x="1182" y="38"/>
                  </a:cubicBezTo>
                  <a:cubicBezTo>
                    <a:pt x="1178" y="38"/>
                    <a:pt x="1181" y="41"/>
                    <a:pt x="1178" y="44"/>
                  </a:cubicBezTo>
                  <a:cubicBezTo>
                    <a:pt x="1195" y="45"/>
                    <a:pt x="1207" y="59"/>
                    <a:pt x="1222" y="63"/>
                  </a:cubicBezTo>
                  <a:cubicBezTo>
                    <a:pt x="1223" y="63"/>
                    <a:pt x="1226" y="62"/>
                    <a:pt x="1227" y="62"/>
                  </a:cubicBezTo>
                  <a:cubicBezTo>
                    <a:pt x="1230" y="62"/>
                    <a:pt x="1233" y="65"/>
                    <a:pt x="1237" y="67"/>
                  </a:cubicBezTo>
                  <a:cubicBezTo>
                    <a:pt x="1237" y="67"/>
                    <a:pt x="1237" y="64"/>
                    <a:pt x="1238" y="65"/>
                  </a:cubicBezTo>
                  <a:cubicBezTo>
                    <a:pt x="1246" y="68"/>
                    <a:pt x="1253" y="73"/>
                    <a:pt x="1259" y="80"/>
                  </a:cubicBezTo>
                  <a:cubicBezTo>
                    <a:pt x="1257" y="81"/>
                    <a:pt x="1255" y="77"/>
                    <a:pt x="1254" y="80"/>
                  </a:cubicBezTo>
                  <a:cubicBezTo>
                    <a:pt x="1259" y="82"/>
                    <a:pt x="1257" y="86"/>
                    <a:pt x="1258" y="89"/>
                  </a:cubicBezTo>
                  <a:cubicBezTo>
                    <a:pt x="1264" y="90"/>
                    <a:pt x="1267" y="93"/>
                    <a:pt x="1268" y="99"/>
                  </a:cubicBezTo>
                  <a:cubicBezTo>
                    <a:pt x="1272" y="101"/>
                    <a:pt x="1276" y="102"/>
                    <a:pt x="1278" y="104"/>
                  </a:cubicBezTo>
                  <a:cubicBezTo>
                    <a:pt x="1278" y="107"/>
                    <a:pt x="1279" y="108"/>
                    <a:pt x="1279" y="110"/>
                  </a:cubicBezTo>
                  <a:close/>
                  <a:moveTo>
                    <a:pt x="1357" y="178"/>
                  </a:moveTo>
                  <a:cubicBezTo>
                    <a:pt x="1361" y="180"/>
                    <a:pt x="1366" y="187"/>
                    <a:pt x="1370" y="186"/>
                  </a:cubicBezTo>
                  <a:cubicBezTo>
                    <a:pt x="1366" y="183"/>
                    <a:pt x="1362" y="176"/>
                    <a:pt x="1357" y="178"/>
                  </a:cubicBezTo>
                  <a:close/>
                  <a:moveTo>
                    <a:pt x="1406" y="207"/>
                  </a:moveTo>
                  <a:cubicBezTo>
                    <a:pt x="1400" y="202"/>
                    <a:pt x="1401" y="190"/>
                    <a:pt x="1393" y="188"/>
                  </a:cubicBezTo>
                  <a:cubicBezTo>
                    <a:pt x="1392" y="190"/>
                    <a:pt x="1392" y="193"/>
                    <a:pt x="1391" y="194"/>
                  </a:cubicBezTo>
                  <a:cubicBezTo>
                    <a:pt x="1382" y="196"/>
                    <a:pt x="1379" y="193"/>
                    <a:pt x="1373" y="189"/>
                  </a:cubicBezTo>
                  <a:cubicBezTo>
                    <a:pt x="1375" y="193"/>
                    <a:pt x="1380" y="193"/>
                    <a:pt x="1382" y="195"/>
                  </a:cubicBezTo>
                  <a:cubicBezTo>
                    <a:pt x="1383" y="198"/>
                    <a:pt x="1381" y="198"/>
                    <a:pt x="1381" y="200"/>
                  </a:cubicBezTo>
                  <a:cubicBezTo>
                    <a:pt x="1389" y="204"/>
                    <a:pt x="1394" y="209"/>
                    <a:pt x="1400" y="215"/>
                  </a:cubicBezTo>
                  <a:cubicBezTo>
                    <a:pt x="1404" y="211"/>
                    <a:pt x="1409" y="213"/>
                    <a:pt x="1413" y="215"/>
                  </a:cubicBezTo>
                  <a:cubicBezTo>
                    <a:pt x="1413" y="217"/>
                    <a:pt x="1411" y="217"/>
                    <a:pt x="1410" y="216"/>
                  </a:cubicBezTo>
                  <a:cubicBezTo>
                    <a:pt x="1411" y="221"/>
                    <a:pt x="1415" y="222"/>
                    <a:pt x="1419" y="224"/>
                  </a:cubicBezTo>
                  <a:cubicBezTo>
                    <a:pt x="1416" y="217"/>
                    <a:pt x="1415" y="208"/>
                    <a:pt x="1406" y="207"/>
                  </a:cubicBezTo>
                  <a:close/>
                  <a:moveTo>
                    <a:pt x="1504" y="338"/>
                  </a:moveTo>
                  <a:cubicBezTo>
                    <a:pt x="1504" y="338"/>
                    <a:pt x="1503" y="338"/>
                    <a:pt x="1503" y="337"/>
                  </a:cubicBezTo>
                  <a:cubicBezTo>
                    <a:pt x="1503" y="338"/>
                    <a:pt x="1503" y="339"/>
                    <a:pt x="1504" y="338"/>
                  </a:cubicBezTo>
                  <a:close/>
                  <a:moveTo>
                    <a:pt x="1506" y="326"/>
                  </a:moveTo>
                  <a:cubicBezTo>
                    <a:pt x="1504" y="318"/>
                    <a:pt x="1500" y="311"/>
                    <a:pt x="1492" y="313"/>
                  </a:cubicBezTo>
                  <a:cubicBezTo>
                    <a:pt x="1493" y="323"/>
                    <a:pt x="1498" y="333"/>
                    <a:pt x="1503" y="337"/>
                  </a:cubicBezTo>
                  <a:cubicBezTo>
                    <a:pt x="1503" y="336"/>
                    <a:pt x="1503" y="334"/>
                    <a:pt x="1504" y="335"/>
                  </a:cubicBezTo>
                  <a:cubicBezTo>
                    <a:pt x="1506" y="336"/>
                    <a:pt x="1505" y="340"/>
                    <a:pt x="1509" y="340"/>
                  </a:cubicBezTo>
                  <a:cubicBezTo>
                    <a:pt x="1508" y="331"/>
                    <a:pt x="1504" y="330"/>
                    <a:pt x="1502" y="323"/>
                  </a:cubicBezTo>
                  <a:cubicBezTo>
                    <a:pt x="1504" y="323"/>
                    <a:pt x="1504" y="326"/>
                    <a:pt x="1506" y="326"/>
                  </a:cubicBezTo>
                  <a:close/>
                  <a:moveTo>
                    <a:pt x="1696" y="874"/>
                  </a:moveTo>
                  <a:cubicBezTo>
                    <a:pt x="1696" y="872"/>
                    <a:pt x="1697" y="872"/>
                    <a:pt x="1698" y="873"/>
                  </a:cubicBezTo>
                  <a:cubicBezTo>
                    <a:pt x="1698" y="869"/>
                    <a:pt x="1702" y="864"/>
                    <a:pt x="1699" y="861"/>
                  </a:cubicBezTo>
                  <a:cubicBezTo>
                    <a:pt x="1699" y="866"/>
                    <a:pt x="1695" y="872"/>
                    <a:pt x="1696" y="874"/>
                  </a:cubicBezTo>
                  <a:close/>
                  <a:moveTo>
                    <a:pt x="824" y="1523"/>
                  </a:moveTo>
                  <a:cubicBezTo>
                    <a:pt x="826" y="1525"/>
                    <a:pt x="831" y="1524"/>
                    <a:pt x="833" y="1523"/>
                  </a:cubicBezTo>
                  <a:cubicBezTo>
                    <a:pt x="833" y="1525"/>
                    <a:pt x="833" y="1526"/>
                    <a:pt x="834" y="1527"/>
                  </a:cubicBezTo>
                  <a:cubicBezTo>
                    <a:pt x="832" y="1527"/>
                    <a:pt x="830" y="1528"/>
                    <a:pt x="829" y="1530"/>
                  </a:cubicBezTo>
                  <a:cubicBezTo>
                    <a:pt x="836" y="1537"/>
                    <a:pt x="841" y="1523"/>
                    <a:pt x="845" y="1528"/>
                  </a:cubicBezTo>
                  <a:cubicBezTo>
                    <a:pt x="847" y="1522"/>
                    <a:pt x="852" y="1519"/>
                    <a:pt x="855" y="1515"/>
                  </a:cubicBezTo>
                  <a:cubicBezTo>
                    <a:pt x="846" y="1516"/>
                    <a:pt x="829" y="1515"/>
                    <a:pt x="824" y="15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_color1"/>
            <p:cNvSpPr>
              <a:spLocks noEditPoints="1"/>
            </p:cNvSpPr>
            <p:nvPr/>
          </p:nvSpPr>
          <p:spPr bwMode="gray">
            <a:xfrm>
              <a:off x="2804400" y="1911431"/>
              <a:ext cx="3533540" cy="3535200"/>
            </a:xfrm>
            <a:custGeom>
              <a:avLst/>
              <a:gdLst/>
              <a:ahLst/>
              <a:cxnLst>
                <a:cxn ang="0">
                  <a:pos x="43" y="519"/>
                </a:cxn>
                <a:cxn ang="0">
                  <a:pos x="688" y="16"/>
                </a:cxn>
                <a:cxn ang="0">
                  <a:pos x="710" y="20"/>
                </a:cxn>
                <a:cxn ang="0">
                  <a:pos x="799" y="22"/>
                </a:cxn>
                <a:cxn ang="0">
                  <a:pos x="581" y="42"/>
                </a:cxn>
                <a:cxn ang="0">
                  <a:pos x="530" y="61"/>
                </a:cxn>
                <a:cxn ang="0">
                  <a:pos x="991" y="49"/>
                </a:cxn>
                <a:cxn ang="0">
                  <a:pos x="372" y="115"/>
                </a:cxn>
                <a:cxn ang="0">
                  <a:pos x="428" y="107"/>
                </a:cxn>
                <a:cxn ang="0">
                  <a:pos x="818" y="92"/>
                </a:cxn>
                <a:cxn ang="0">
                  <a:pos x="1055" y="192"/>
                </a:cxn>
                <a:cxn ang="0">
                  <a:pos x="825" y="120"/>
                </a:cxn>
                <a:cxn ang="0">
                  <a:pos x="386" y="131"/>
                </a:cxn>
                <a:cxn ang="0">
                  <a:pos x="360" y="122"/>
                </a:cxn>
                <a:cxn ang="0">
                  <a:pos x="307" y="157"/>
                </a:cxn>
                <a:cxn ang="0">
                  <a:pos x="1281" y="215"/>
                </a:cxn>
                <a:cxn ang="0">
                  <a:pos x="262" y="197"/>
                </a:cxn>
                <a:cxn ang="0">
                  <a:pos x="342" y="207"/>
                </a:cxn>
                <a:cxn ang="0">
                  <a:pos x="515" y="222"/>
                </a:cxn>
                <a:cxn ang="0">
                  <a:pos x="1092" y="232"/>
                </a:cxn>
                <a:cxn ang="0">
                  <a:pos x="1054" y="395"/>
                </a:cxn>
                <a:cxn ang="0">
                  <a:pos x="286" y="259"/>
                </a:cxn>
                <a:cxn ang="0">
                  <a:pos x="422" y="400"/>
                </a:cxn>
                <a:cxn ang="0">
                  <a:pos x="139" y="360"/>
                </a:cxn>
                <a:cxn ang="0">
                  <a:pos x="735" y="383"/>
                </a:cxn>
                <a:cxn ang="0">
                  <a:pos x="401" y="453"/>
                </a:cxn>
                <a:cxn ang="0">
                  <a:pos x="1275" y="515"/>
                </a:cxn>
                <a:cxn ang="0">
                  <a:pos x="965" y="472"/>
                </a:cxn>
                <a:cxn ang="0">
                  <a:pos x="1457" y="507"/>
                </a:cxn>
                <a:cxn ang="0">
                  <a:pos x="1123" y="716"/>
                </a:cxn>
                <a:cxn ang="0">
                  <a:pos x="1284" y="635"/>
                </a:cxn>
                <a:cxn ang="0">
                  <a:pos x="109" y="683"/>
                </a:cxn>
                <a:cxn ang="0">
                  <a:pos x="320" y="836"/>
                </a:cxn>
                <a:cxn ang="0">
                  <a:pos x="942" y="737"/>
                </a:cxn>
                <a:cxn ang="0">
                  <a:pos x="1520" y="791"/>
                </a:cxn>
                <a:cxn ang="0">
                  <a:pos x="1506" y="837"/>
                </a:cxn>
                <a:cxn ang="0">
                  <a:pos x="1392" y="910"/>
                </a:cxn>
                <a:cxn ang="0">
                  <a:pos x="1322" y="936"/>
                </a:cxn>
                <a:cxn ang="0">
                  <a:pos x="497" y="992"/>
                </a:cxn>
                <a:cxn ang="0">
                  <a:pos x="637" y="1004"/>
                </a:cxn>
                <a:cxn ang="0">
                  <a:pos x="75" y="1026"/>
                </a:cxn>
                <a:cxn ang="0">
                  <a:pos x="155" y="1216"/>
                </a:cxn>
                <a:cxn ang="0">
                  <a:pos x="1376" y="1175"/>
                </a:cxn>
                <a:cxn ang="0">
                  <a:pos x="187" y="1148"/>
                </a:cxn>
                <a:cxn ang="0">
                  <a:pos x="163" y="1223"/>
                </a:cxn>
                <a:cxn ang="0">
                  <a:pos x="363" y="1201"/>
                </a:cxn>
                <a:cxn ang="0">
                  <a:pos x="535" y="1295"/>
                </a:cxn>
                <a:cxn ang="0">
                  <a:pos x="170" y="1239"/>
                </a:cxn>
                <a:cxn ang="0">
                  <a:pos x="195" y="1266"/>
                </a:cxn>
                <a:cxn ang="0">
                  <a:pos x="224" y="1300"/>
                </a:cxn>
                <a:cxn ang="0">
                  <a:pos x="309" y="1356"/>
                </a:cxn>
                <a:cxn ang="0">
                  <a:pos x="1151" y="1402"/>
                </a:cxn>
                <a:cxn ang="0">
                  <a:pos x="618" y="1375"/>
                </a:cxn>
                <a:cxn ang="0">
                  <a:pos x="956" y="1397"/>
                </a:cxn>
                <a:cxn ang="0">
                  <a:pos x="1038" y="1391"/>
                </a:cxn>
                <a:cxn ang="0">
                  <a:pos x="697" y="1413"/>
                </a:cxn>
                <a:cxn ang="0">
                  <a:pos x="987" y="1439"/>
                </a:cxn>
                <a:cxn ang="0">
                  <a:pos x="513" y="1480"/>
                </a:cxn>
                <a:cxn ang="0">
                  <a:pos x="749" y="1462"/>
                </a:cxn>
                <a:cxn ang="0">
                  <a:pos x="975" y="1464"/>
                </a:cxn>
                <a:cxn ang="0">
                  <a:pos x="782" y="1475"/>
                </a:cxn>
                <a:cxn ang="0">
                  <a:pos x="738" y="1484"/>
                </a:cxn>
                <a:cxn ang="0">
                  <a:pos x="845" y="1510"/>
                </a:cxn>
              </a:cxnLst>
              <a:rect l="0" t="0" r="r" b="b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gray">
            <a:xfrm>
              <a:off x="2834290" y="1987741"/>
              <a:ext cx="3470441" cy="3332809"/>
            </a:xfrm>
            <a:custGeom>
              <a:avLst/>
              <a:gdLst/>
              <a:ahLst/>
              <a:cxnLst>
                <a:cxn ang="0">
                  <a:pos x="1157" y="29"/>
                </a:cxn>
                <a:cxn ang="0">
                  <a:pos x="617" y="117"/>
                </a:cxn>
                <a:cxn ang="0">
                  <a:pos x="656" y="178"/>
                </a:cxn>
                <a:cxn ang="0">
                  <a:pos x="239" y="258"/>
                </a:cxn>
                <a:cxn ang="0">
                  <a:pos x="536" y="255"/>
                </a:cxn>
                <a:cxn ang="0">
                  <a:pos x="663" y="454"/>
                </a:cxn>
                <a:cxn ang="0">
                  <a:pos x="900" y="474"/>
                </a:cxn>
                <a:cxn ang="0">
                  <a:pos x="922" y="511"/>
                </a:cxn>
                <a:cxn ang="0">
                  <a:pos x="908" y="527"/>
                </a:cxn>
                <a:cxn ang="0">
                  <a:pos x="895" y="533"/>
                </a:cxn>
                <a:cxn ang="0">
                  <a:pos x="1040" y="559"/>
                </a:cxn>
                <a:cxn ang="0">
                  <a:pos x="1319" y="1342"/>
                </a:cxn>
                <a:cxn ang="0">
                  <a:pos x="1320" y="1379"/>
                </a:cxn>
                <a:cxn ang="0">
                  <a:pos x="576" y="31"/>
                </a:cxn>
                <a:cxn ang="0">
                  <a:pos x="469" y="123"/>
                </a:cxn>
                <a:cxn ang="0">
                  <a:pos x="676" y="54"/>
                </a:cxn>
                <a:cxn ang="0">
                  <a:pos x="618" y="4"/>
                </a:cxn>
                <a:cxn ang="0">
                  <a:pos x="595" y="5"/>
                </a:cxn>
                <a:cxn ang="0">
                  <a:pos x="513" y="46"/>
                </a:cxn>
                <a:cxn ang="0">
                  <a:pos x="422" y="75"/>
                </a:cxn>
                <a:cxn ang="0">
                  <a:pos x="459" y="67"/>
                </a:cxn>
                <a:cxn ang="0">
                  <a:pos x="1681" y="642"/>
                </a:cxn>
                <a:cxn ang="0">
                  <a:pos x="1077" y="36"/>
                </a:cxn>
                <a:cxn ang="0">
                  <a:pos x="1098" y="110"/>
                </a:cxn>
                <a:cxn ang="0">
                  <a:pos x="979" y="117"/>
                </a:cxn>
                <a:cxn ang="0">
                  <a:pos x="948" y="122"/>
                </a:cxn>
                <a:cxn ang="0">
                  <a:pos x="820" y="97"/>
                </a:cxn>
                <a:cxn ang="0">
                  <a:pos x="698" y="200"/>
                </a:cxn>
                <a:cxn ang="0">
                  <a:pos x="828" y="182"/>
                </a:cxn>
                <a:cxn ang="0">
                  <a:pos x="734" y="228"/>
                </a:cxn>
                <a:cxn ang="0">
                  <a:pos x="635" y="272"/>
                </a:cxn>
                <a:cxn ang="0">
                  <a:pos x="593" y="234"/>
                </a:cxn>
                <a:cxn ang="0">
                  <a:pos x="621" y="295"/>
                </a:cxn>
                <a:cxn ang="0">
                  <a:pos x="441" y="441"/>
                </a:cxn>
                <a:cxn ang="0">
                  <a:pos x="621" y="411"/>
                </a:cxn>
                <a:cxn ang="0">
                  <a:pos x="709" y="512"/>
                </a:cxn>
                <a:cxn ang="0">
                  <a:pos x="740" y="381"/>
                </a:cxn>
                <a:cxn ang="0">
                  <a:pos x="870" y="536"/>
                </a:cxn>
                <a:cxn ang="0">
                  <a:pos x="911" y="470"/>
                </a:cxn>
                <a:cxn ang="0">
                  <a:pos x="1059" y="616"/>
                </a:cxn>
                <a:cxn ang="0">
                  <a:pos x="834" y="603"/>
                </a:cxn>
                <a:cxn ang="0">
                  <a:pos x="677" y="539"/>
                </a:cxn>
                <a:cxn ang="0">
                  <a:pos x="369" y="587"/>
                </a:cxn>
                <a:cxn ang="0">
                  <a:pos x="215" y="834"/>
                </a:cxn>
                <a:cxn ang="0">
                  <a:pos x="317" y="1065"/>
                </a:cxn>
                <a:cxn ang="0">
                  <a:pos x="592" y="1115"/>
                </a:cxn>
                <a:cxn ang="0">
                  <a:pos x="681" y="1291"/>
                </a:cxn>
                <a:cxn ang="0">
                  <a:pos x="733" y="1503"/>
                </a:cxn>
                <a:cxn ang="0">
                  <a:pos x="1016" y="1556"/>
                </a:cxn>
                <a:cxn ang="0">
                  <a:pos x="1197" y="1373"/>
                </a:cxn>
                <a:cxn ang="0">
                  <a:pos x="1271" y="1154"/>
                </a:cxn>
                <a:cxn ang="0">
                  <a:pos x="1311" y="967"/>
                </a:cxn>
                <a:cxn ang="0">
                  <a:pos x="1135" y="797"/>
                </a:cxn>
                <a:cxn ang="0">
                  <a:pos x="1197" y="810"/>
                </a:cxn>
                <a:cxn ang="0">
                  <a:pos x="1447" y="788"/>
                </a:cxn>
                <a:cxn ang="0">
                  <a:pos x="1277" y="635"/>
                </a:cxn>
                <a:cxn ang="0">
                  <a:pos x="1531" y="652"/>
                </a:cxn>
                <a:cxn ang="0">
                  <a:pos x="1658" y="862"/>
                </a:cxn>
                <a:cxn ang="0">
                  <a:pos x="1038" y="440"/>
                </a:cxn>
                <a:cxn ang="0">
                  <a:pos x="991" y="389"/>
                </a:cxn>
                <a:cxn ang="0">
                  <a:pos x="1099" y="418"/>
                </a:cxn>
                <a:cxn ang="0">
                  <a:pos x="287" y="206"/>
                </a:cxn>
                <a:cxn ang="0">
                  <a:pos x="50" y="1063"/>
                </a:cxn>
              </a:cxnLst>
              <a:rect l="0" t="0" r="r" b="b"/>
              <a:pathLst>
                <a:path w="1683" h="1609">
                  <a:moveTo>
                    <a:pt x="1008" y="20"/>
                  </a:moveTo>
                  <a:cubicBezTo>
                    <a:pt x="1021" y="27"/>
                    <a:pt x="1028" y="27"/>
                    <a:pt x="1045" y="29"/>
                  </a:cubicBezTo>
                  <a:cubicBezTo>
                    <a:pt x="1035" y="22"/>
                    <a:pt x="1023" y="21"/>
                    <a:pt x="1008" y="20"/>
                  </a:cubicBezTo>
                  <a:close/>
                  <a:moveTo>
                    <a:pt x="1146" y="26"/>
                  </a:moveTo>
                  <a:cubicBezTo>
                    <a:pt x="1143" y="26"/>
                    <a:pt x="1143" y="22"/>
                    <a:pt x="1141" y="21"/>
                  </a:cubicBezTo>
                  <a:cubicBezTo>
                    <a:pt x="1142" y="21"/>
                    <a:pt x="1146" y="24"/>
                    <a:pt x="1147" y="21"/>
                  </a:cubicBezTo>
                  <a:cubicBezTo>
                    <a:pt x="1138" y="19"/>
                    <a:pt x="1136" y="20"/>
                    <a:pt x="1128" y="22"/>
                  </a:cubicBezTo>
                  <a:cubicBezTo>
                    <a:pt x="1134" y="24"/>
                    <a:pt x="1139" y="27"/>
                    <a:pt x="1146" y="26"/>
                  </a:cubicBezTo>
                  <a:close/>
                  <a:moveTo>
                    <a:pt x="1063" y="27"/>
                  </a:moveTo>
                  <a:cubicBezTo>
                    <a:pt x="1057" y="27"/>
                    <a:pt x="1049" y="23"/>
                    <a:pt x="1045" y="25"/>
                  </a:cubicBezTo>
                  <a:cubicBezTo>
                    <a:pt x="1050" y="26"/>
                    <a:pt x="1053" y="31"/>
                    <a:pt x="1059" y="32"/>
                  </a:cubicBezTo>
                  <a:cubicBezTo>
                    <a:pt x="1060" y="30"/>
                    <a:pt x="1063" y="30"/>
                    <a:pt x="1063" y="27"/>
                  </a:cubicBezTo>
                  <a:close/>
                  <a:moveTo>
                    <a:pt x="1157" y="29"/>
                  </a:moveTo>
                  <a:cubicBezTo>
                    <a:pt x="1159" y="30"/>
                    <a:pt x="1161" y="30"/>
                    <a:pt x="1163" y="31"/>
                  </a:cubicBezTo>
                  <a:cubicBezTo>
                    <a:pt x="1163" y="28"/>
                    <a:pt x="1158" y="27"/>
                    <a:pt x="1157" y="29"/>
                  </a:cubicBezTo>
                  <a:close/>
                  <a:moveTo>
                    <a:pt x="966" y="79"/>
                  </a:moveTo>
                  <a:cubicBezTo>
                    <a:pt x="979" y="79"/>
                    <a:pt x="987" y="91"/>
                    <a:pt x="1000" y="85"/>
                  </a:cubicBezTo>
                  <a:cubicBezTo>
                    <a:pt x="983" y="83"/>
                    <a:pt x="971" y="65"/>
                    <a:pt x="984" y="55"/>
                  </a:cubicBezTo>
                  <a:cubicBezTo>
                    <a:pt x="988" y="52"/>
                    <a:pt x="993" y="54"/>
                    <a:pt x="996" y="49"/>
                  </a:cubicBezTo>
                  <a:cubicBezTo>
                    <a:pt x="992" y="41"/>
                    <a:pt x="983" y="46"/>
                    <a:pt x="978" y="50"/>
                  </a:cubicBezTo>
                  <a:cubicBezTo>
                    <a:pt x="970" y="49"/>
                    <a:pt x="966" y="53"/>
                    <a:pt x="962" y="58"/>
                  </a:cubicBezTo>
                  <a:cubicBezTo>
                    <a:pt x="969" y="61"/>
                    <a:pt x="963" y="73"/>
                    <a:pt x="966" y="79"/>
                  </a:cubicBezTo>
                  <a:close/>
                  <a:moveTo>
                    <a:pt x="1026" y="63"/>
                  </a:moveTo>
                  <a:cubicBezTo>
                    <a:pt x="1029" y="64"/>
                    <a:pt x="1031" y="68"/>
                    <a:pt x="1033" y="64"/>
                  </a:cubicBezTo>
                  <a:cubicBezTo>
                    <a:pt x="1032" y="63"/>
                    <a:pt x="1028" y="61"/>
                    <a:pt x="1026" y="63"/>
                  </a:cubicBezTo>
                  <a:close/>
                  <a:moveTo>
                    <a:pt x="1025" y="92"/>
                  </a:moveTo>
                  <a:cubicBezTo>
                    <a:pt x="1021" y="90"/>
                    <a:pt x="1015" y="86"/>
                    <a:pt x="1011" y="88"/>
                  </a:cubicBezTo>
                  <a:cubicBezTo>
                    <a:pt x="1014" y="90"/>
                    <a:pt x="1020" y="94"/>
                    <a:pt x="1025" y="92"/>
                  </a:cubicBezTo>
                  <a:close/>
                  <a:moveTo>
                    <a:pt x="618" y="123"/>
                  </a:moveTo>
                  <a:cubicBezTo>
                    <a:pt x="612" y="123"/>
                    <a:pt x="617" y="119"/>
                    <a:pt x="617" y="117"/>
                  </a:cubicBezTo>
                  <a:cubicBezTo>
                    <a:pt x="614" y="117"/>
                    <a:pt x="614" y="116"/>
                    <a:pt x="614" y="114"/>
                  </a:cubicBezTo>
                  <a:cubicBezTo>
                    <a:pt x="605" y="120"/>
                    <a:pt x="599" y="113"/>
                    <a:pt x="590" y="118"/>
                  </a:cubicBezTo>
                  <a:cubicBezTo>
                    <a:pt x="590" y="117"/>
                    <a:pt x="590" y="115"/>
                    <a:pt x="589" y="115"/>
                  </a:cubicBezTo>
                  <a:cubicBezTo>
                    <a:pt x="588" y="118"/>
                    <a:pt x="582" y="120"/>
                    <a:pt x="580" y="119"/>
                  </a:cubicBezTo>
                  <a:cubicBezTo>
                    <a:pt x="582" y="117"/>
                    <a:pt x="585" y="116"/>
                    <a:pt x="584" y="111"/>
                  </a:cubicBezTo>
                  <a:cubicBezTo>
                    <a:pt x="577" y="113"/>
                    <a:pt x="569" y="115"/>
                    <a:pt x="565" y="119"/>
                  </a:cubicBezTo>
                  <a:cubicBezTo>
                    <a:pt x="568" y="121"/>
                    <a:pt x="572" y="116"/>
                    <a:pt x="574" y="119"/>
                  </a:cubicBezTo>
                  <a:cubicBezTo>
                    <a:pt x="573" y="125"/>
                    <a:pt x="562" y="121"/>
                    <a:pt x="559" y="125"/>
                  </a:cubicBezTo>
                  <a:cubicBezTo>
                    <a:pt x="563" y="124"/>
                    <a:pt x="564" y="126"/>
                    <a:pt x="566" y="129"/>
                  </a:cubicBezTo>
                  <a:cubicBezTo>
                    <a:pt x="563" y="133"/>
                    <a:pt x="556" y="128"/>
                    <a:pt x="555" y="134"/>
                  </a:cubicBezTo>
                  <a:cubicBezTo>
                    <a:pt x="559" y="135"/>
                    <a:pt x="561" y="134"/>
                    <a:pt x="564" y="133"/>
                  </a:cubicBezTo>
                  <a:cubicBezTo>
                    <a:pt x="564" y="137"/>
                    <a:pt x="567" y="137"/>
                    <a:pt x="568" y="140"/>
                  </a:cubicBezTo>
                  <a:cubicBezTo>
                    <a:pt x="584" y="136"/>
                    <a:pt x="608" y="137"/>
                    <a:pt x="618" y="123"/>
                  </a:cubicBezTo>
                  <a:close/>
                  <a:moveTo>
                    <a:pt x="651" y="184"/>
                  </a:moveTo>
                  <a:cubicBezTo>
                    <a:pt x="654" y="184"/>
                    <a:pt x="656" y="182"/>
                    <a:pt x="656" y="178"/>
                  </a:cubicBezTo>
                  <a:cubicBezTo>
                    <a:pt x="653" y="178"/>
                    <a:pt x="651" y="180"/>
                    <a:pt x="651" y="184"/>
                  </a:cubicBezTo>
                  <a:close/>
                  <a:moveTo>
                    <a:pt x="635" y="196"/>
                  </a:moveTo>
                  <a:cubicBezTo>
                    <a:pt x="634" y="194"/>
                    <a:pt x="634" y="192"/>
                    <a:pt x="633" y="191"/>
                  </a:cubicBezTo>
                  <a:cubicBezTo>
                    <a:pt x="631" y="192"/>
                    <a:pt x="631" y="196"/>
                    <a:pt x="635" y="196"/>
                  </a:cubicBezTo>
                  <a:close/>
                  <a:moveTo>
                    <a:pt x="604" y="197"/>
                  </a:moveTo>
                  <a:cubicBezTo>
                    <a:pt x="601" y="200"/>
                    <a:pt x="595" y="199"/>
                    <a:pt x="595" y="204"/>
                  </a:cubicBezTo>
                  <a:cubicBezTo>
                    <a:pt x="601" y="205"/>
                    <a:pt x="606" y="201"/>
                    <a:pt x="604" y="197"/>
                  </a:cubicBezTo>
                  <a:close/>
                  <a:moveTo>
                    <a:pt x="595" y="213"/>
                  </a:moveTo>
                  <a:cubicBezTo>
                    <a:pt x="599" y="213"/>
                    <a:pt x="599" y="210"/>
                    <a:pt x="599" y="207"/>
                  </a:cubicBezTo>
                  <a:cubicBezTo>
                    <a:pt x="595" y="207"/>
                    <a:pt x="593" y="211"/>
                    <a:pt x="595" y="213"/>
                  </a:cubicBezTo>
                  <a:close/>
                  <a:moveTo>
                    <a:pt x="280" y="210"/>
                  </a:moveTo>
                  <a:cubicBezTo>
                    <a:pt x="262" y="220"/>
                    <a:pt x="248" y="231"/>
                    <a:pt x="232" y="242"/>
                  </a:cubicBezTo>
                  <a:cubicBezTo>
                    <a:pt x="234" y="251"/>
                    <a:pt x="231" y="253"/>
                    <a:pt x="227" y="259"/>
                  </a:cubicBezTo>
                  <a:cubicBezTo>
                    <a:pt x="232" y="260"/>
                    <a:pt x="226" y="264"/>
                    <a:pt x="227" y="266"/>
                  </a:cubicBezTo>
                  <a:cubicBezTo>
                    <a:pt x="232" y="265"/>
                    <a:pt x="235" y="261"/>
                    <a:pt x="239" y="258"/>
                  </a:cubicBezTo>
                  <a:cubicBezTo>
                    <a:pt x="241" y="246"/>
                    <a:pt x="254" y="245"/>
                    <a:pt x="258" y="235"/>
                  </a:cubicBezTo>
                  <a:cubicBezTo>
                    <a:pt x="257" y="234"/>
                    <a:pt x="255" y="238"/>
                    <a:pt x="255" y="235"/>
                  </a:cubicBezTo>
                  <a:cubicBezTo>
                    <a:pt x="261" y="225"/>
                    <a:pt x="272" y="219"/>
                    <a:pt x="280" y="210"/>
                  </a:cubicBezTo>
                  <a:close/>
                  <a:moveTo>
                    <a:pt x="252" y="214"/>
                  </a:moveTo>
                  <a:cubicBezTo>
                    <a:pt x="250" y="216"/>
                    <a:pt x="245" y="220"/>
                    <a:pt x="248" y="224"/>
                  </a:cubicBezTo>
                  <a:cubicBezTo>
                    <a:pt x="250" y="221"/>
                    <a:pt x="254" y="217"/>
                    <a:pt x="252" y="214"/>
                  </a:cubicBezTo>
                  <a:close/>
                  <a:moveTo>
                    <a:pt x="520" y="272"/>
                  </a:moveTo>
                  <a:cubicBezTo>
                    <a:pt x="521" y="276"/>
                    <a:pt x="521" y="277"/>
                    <a:pt x="522" y="280"/>
                  </a:cubicBezTo>
                  <a:cubicBezTo>
                    <a:pt x="540" y="274"/>
                    <a:pt x="569" y="277"/>
                    <a:pt x="570" y="252"/>
                  </a:cubicBezTo>
                  <a:cubicBezTo>
                    <a:pt x="576" y="249"/>
                    <a:pt x="586" y="246"/>
                    <a:pt x="582" y="235"/>
                  </a:cubicBezTo>
                  <a:cubicBezTo>
                    <a:pt x="572" y="230"/>
                    <a:pt x="564" y="233"/>
                    <a:pt x="556" y="239"/>
                  </a:cubicBezTo>
                  <a:cubicBezTo>
                    <a:pt x="556" y="241"/>
                    <a:pt x="557" y="241"/>
                    <a:pt x="557" y="243"/>
                  </a:cubicBezTo>
                  <a:cubicBezTo>
                    <a:pt x="554" y="243"/>
                    <a:pt x="554" y="245"/>
                    <a:pt x="551" y="245"/>
                  </a:cubicBezTo>
                  <a:cubicBezTo>
                    <a:pt x="549" y="244"/>
                    <a:pt x="549" y="241"/>
                    <a:pt x="546" y="242"/>
                  </a:cubicBezTo>
                  <a:cubicBezTo>
                    <a:pt x="542" y="246"/>
                    <a:pt x="538" y="250"/>
                    <a:pt x="536" y="255"/>
                  </a:cubicBezTo>
                  <a:cubicBezTo>
                    <a:pt x="536" y="258"/>
                    <a:pt x="540" y="256"/>
                    <a:pt x="540" y="259"/>
                  </a:cubicBezTo>
                  <a:cubicBezTo>
                    <a:pt x="532" y="263"/>
                    <a:pt x="527" y="268"/>
                    <a:pt x="520" y="272"/>
                  </a:cubicBezTo>
                  <a:close/>
                  <a:moveTo>
                    <a:pt x="591" y="247"/>
                  </a:moveTo>
                  <a:cubicBezTo>
                    <a:pt x="588" y="244"/>
                    <a:pt x="585" y="248"/>
                    <a:pt x="585" y="251"/>
                  </a:cubicBezTo>
                  <a:cubicBezTo>
                    <a:pt x="588" y="251"/>
                    <a:pt x="589" y="249"/>
                    <a:pt x="591" y="247"/>
                  </a:cubicBezTo>
                  <a:close/>
                  <a:moveTo>
                    <a:pt x="212" y="259"/>
                  </a:moveTo>
                  <a:cubicBezTo>
                    <a:pt x="216" y="258"/>
                    <a:pt x="220" y="253"/>
                    <a:pt x="219" y="251"/>
                  </a:cubicBezTo>
                  <a:cubicBezTo>
                    <a:pt x="218" y="254"/>
                    <a:pt x="213" y="255"/>
                    <a:pt x="212" y="259"/>
                  </a:cubicBezTo>
                  <a:close/>
                  <a:moveTo>
                    <a:pt x="673" y="447"/>
                  </a:moveTo>
                  <a:cubicBezTo>
                    <a:pt x="678" y="442"/>
                    <a:pt x="685" y="428"/>
                    <a:pt x="678" y="420"/>
                  </a:cubicBezTo>
                  <a:cubicBezTo>
                    <a:pt x="670" y="427"/>
                    <a:pt x="664" y="431"/>
                    <a:pt x="666" y="444"/>
                  </a:cubicBezTo>
                  <a:cubicBezTo>
                    <a:pt x="669" y="445"/>
                    <a:pt x="669" y="448"/>
                    <a:pt x="673" y="447"/>
                  </a:cubicBezTo>
                  <a:close/>
                  <a:moveTo>
                    <a:pt x="654" y="488"/>
                  </a:moveTo>
                  <a:cubicBezTo>
                    <a:pt x="663" y="487"/>
                    <a:pt x="664" y="483"/>
                    <a:pt x="671" y="485"/>
                  </a:cubicBezTo>
                  <a:cubicBezTo>
                    <a:pt x="677" y="471"/>
                    <a:pt x="685" y="438"/>
                    <a:pt x="663" y="454"/>
                  </a:cubicBezTo>
                  <a:cubicBezTo>
                    <a:pt x="660" y="453"/>
                    <a:pt x="658" y="450"/>
                    <a:pt x="656" y="452"/>
                  </a:cubicBezTo>
                  <a:cubicBezTo>
                    <a:pt x="654" y="456"/>
                    <a:pt x="658" y="457"/>
                    <a:pt x="658" y="461"/>
                  </a:cubicBezTo>
                  <a:cubicBezTo>
                    <a:pt x="658" y="469"/>
                    <a:pt x="651" y="479"/>
                    <a:pt x="654" y="488"/>
                  </a:cubicBezTo>
                  <a:close/>
                  <a:moveTo>
                    <a:pt x="602" y="468"/>
                  </a:moveTo>
                  <a:cubicBezTo>
                    <a:pt x="603" y="464"/>
                    <a:pt x="597" y="462"/>
                    <a:pt x="594" y="465"/>
                  </a:cubicBezTo>
                  <a:cubicBezTo>
                    <a:pt x="595" y="468"/>
                    <a:pt x="599" y="471"/>
                    <a:pt x="602" y="468"/>
                  </a:cubicBezTo>
                  <a:close/>
                  <a:moveTo>
                    <a:pt x="590" y="468"/>
                  </a:moveTo>
                  <a:cubicBezTo>
                    <a:pt x="587" y="463"/>
                    <a:pt x="577" y="465"/>
                    <a:pt x="575" y="470"/>
                  </a:cubicBezTo>
                  <a:cubicBezTo>
                    <a:pt x="578" y="477"/>
                    <a:pt x="590" y="478"/>
                    <a:pt x="590" y="468"/>
                  </a:cubicBezTo>
                  <a:close/>
                  <a:moveTo>
                    <a:pt x="880" y="468"/>
                  </a:moveTo>
                  <a:cubicBezTo>
                    <a:pt x="879" y="472"/>
                    <a:pt x="883" y="470"/>
                    <a:pt x="884" y="470"/>
                  </a:cubicBezTo>
                  <a:cubicBezTo>
                    <a:pt x="885" y="468"/>
                    <a:pt x="881" y="467"/>
                    <a:pt x="880" y="468"/>
                  </a:cubicBezTo>
                  <a:close/>
                  <a:moveTo>
                    <a:pt x="900" y="474"/>
                  </a:moveTo>
                  <a:cubicBezTo>
                    <a:pt x="898" y="473"/>
                    <a:pt x="894" y="473"/>
                    <a:pt x="893" y="474"/>
                  </a:cubicBezTo>
                  <a:cubicBezTo>
                    <a:pt x="892" y="480"/>
                    <a:pt x="900" y="479"/>
                    <a:pt x="900" y="474"/>
                  </a:cubicBezTo>
                  <a:close/>
                  <a:moveTo>
                    <a:pt x="563" y="477"/>
                  </a:moveTo>
                  <a:cubicBezTo>
                    <a:pt x="561" y="477"/>
                    <a:pt x="560" y="477"/>
                    <a:pt x="559" y="476"/>
                  </a:cubicBezTo>
                  <a:cubicBezTo>
                    <a:pt x="558" y="478"/>
                    <a:pt x="555" y="480"/>
                    <a:pt x="557" y="483"/>
                  </a:cubicBezTo>
                  <a:cubicBezTo>
                    <a:pt x="560" y="482"/>
                    <a:pt x="563" y="481"/>
                    <a:pt x="563" y="477"/>
                  </a:cubicBezTo>
                  <a:close/>
                  <a:moveTo>
                    <a:pt x="826" y="506"/>
                  </a:moveTo>
                  <a:cubicBezTo>
                    <a:pt x="828" y="507"/>
                    <a:pt x="832" y="508"/>
                    <a:pt x="834" y="506"/>
                  </a:cubicBezTo>
                  <a:cubicBezTo>
                    <a:pt x="834" y="501"/>
                    <a:pt x="825" y="499"/>
                    <a:pt x="826" y="506"/>
                  </a:cubicBezTo>
                  <a:close/>
                  <a:moveTo>
                    <a:pt x="830" y="510"/>
                  </a:moveTo>
                  <a:cubicBezTo>
                    <a:pt x="830" y="515"/>
                    <a:pt x="830" y="515"/>
                    <a:pt x="830" y="515"/>
                  </a:cubicBezTo>
                  <a:cubicBezTo>
                    <a:pt x="835" y="519"/>
                    <a:pt x="836" y="510"/>
                    <a:pt x="832" y="509"/>
                  </a:cubicBezTo>
                  <a:cubicBezTo>
                    <a:pt x="831" y="510"/>
                    <a:pt x="831" y="510"/>
                    <a:pt x="830" y="510"/>
                  </a:cubicBezTo>
                  <a:close/>
                  <a:moveTo>
                    <a:pt x="892" y="511"/>
                  </a:moveTo>
                  <a:cubicBezTo>
                    <a:pt x="895" y="513"/>
                    <a:pt x="895" y="518"/>
                    <a:pt x="899" y="515"/>
                  </a:cubicBezTo>
                  <a:cubicBezTo>
                    <a:pt x="900" y="511"/>
                    <a:pt x="893" y="507"/>
                    <a:pt x="892" y="511"/>
                  </a:cubicBezTo>
                  <a:close/>
                  <a:moveTo>
                    <a:pt x="922" y="511"/>
                  </a:moveTo>
                  <a:cubicBezTo>
                    <a:pt x="922" y="512"/>
                    <a:pt x="920" y="513"/>
                    <a:pt x="921" y="515"/>
                  </a:cubicBezTo>
                  <a:cubicBezTo>
                    <a:pt x="922" y="516"/>
                    <a:pt x="925" y="516"/>
                    <a:pt x="927" y="515"/>
                  </a:cubicBezTo>
                  <a:cubicBezTo>
                    <a:pt x="926" y="512"/>
                    <a:pt x="925" y="510"/>
                    <a:pt x="922" y="511"/>
                  </a:cubicBezTo>
                  <a:close/>
                  <a:moveTo>
                    <a:pt x="915" y="515"/>
                  </a:moveTo>
                  <a:cubicBezTo>
                    <a:pt x="912" y="514"/>
                    <a:pt x="911" y="515"/>
                    <a:pt x="911" y="518"/>
                  </a:cubicBezTo>
                  <a:cubicBezTo>
                    <a:pt x="915" y="518"/>
                    <a:pt x="915" y="518"/>
                    <a:pt x="915" y="518"/>
                  </a:cubicBezTo>
                  <a:lnTo>
                    <a:pt x="915" y="515"/>
                  </a:lnTo>
                  <a:close/>
                  <a:moveTo>
                    <a:pt x="890" y="517"/>
                  </a:moveTo>
                  <a:cubicBezTo>
                    <a:pt x="889" y="516"/>
                    <a:pt x="886" y="514"/>
                    <a:pt x="884" y="516"/>
                  </a:cubicBezTo>
                  <a:cubicBezTo>
                    <a:pt x="884" y="518"/>
                    <a:pt x="885" y="519"/>
                    <a:pt x="885" y="519"/>
                  </a:cubicBezTo>
                  <a:cubicBezTo>
                    <a:pt x="888" y="519"/>
                    <a:pt x="889" y="519"/>
                    <a:pt x="890" y="517"/>
                  </a:cubicBezTo>
                  <a:close/>
                  <a:moveTo>
                    <a:pt x="923" y="522"/>
                  </a:moveTo>
                  <a:cubicBezTo>
                    <a:pt x="925" y="522"/>
                    <a:pt x="927" y="522"/>
                    <a:pt x="927" y="519"/>
                  </a:cubicBezTo>
                  <a:cubicBezTo>
                    <a:pt x="924" y="519"/>
                    <a:pt x="923" y="520"/>
                    <a:pt x="923" y="522"/>
                  </a:cubicBezTo>
                  <a:close/>
                  <a:moveTo>
                    <a:pt x="908" y="527"/>
                  </a:moveTo>
                  <a:cubicBezTo>
                    <a:pt x="910" y="522"/>
                    <a:pt x="906" y="522"/>
                    <a:pt x="903" y="521"/>
                  </a:cubicBezTo>
                  <a:cubicBezTo>
                    <a:pt x="901" y="523"/>
                    <a:pt x="902" y="526"/>
                    <a:pt x="903" y="528"/>
                  </a:cubicBezTo>
                  <a:cubicBezTo>
                    <a:pt x="905" y="528"/>
                    <a:pt x="907" y="528"/>
                    <a:pt x="908" y="527"/>
                  </a:cubicBezTo>
                  <a:close/>
                  <a:moveTo>
                    <a:pt x="929" y="531"/>
                  </a:moveTo>
                  <a:cubicBezTo>
                    <a:pt x="933" y="531"/>
                    <a:pt x="936" y="529"/>
                    <a:pt x="936" y="524"/>
                  </a:cubicBezTo>
                  <a:cubicBezTo>
                    <a:pt x="931" y="524"/>
                    <a:pt x="928" y="525"/>
                    <a:pt x="929" y="531"/>
                  </a:cubicBezTo>
                  <a:close/>
                  <a:moveTo>
                    <a:pt x="916" y="534"/>
                  </a:moveTo>
                  <a:cubicBezTo>
                    <a:pt x="920" y="537"/>
                    <a:pt x="926" y="533"/>
                    <a:pt x="920" y="531"/>
                  </a:cubicBezTo>
                  <a:cubicBezTo>
                    <a:pt x="920" y="533"/>
                    <a:pt x="916" y="531"/>
                    <a:pt x="916" y="534"/>
                  </a:cubicBezTo>
                  <a:close/>
                  <a:moveTo>
                    <a:pt x="898" y="536"/>
                  </a:moveTo>
                  <a:cubicBezTo>
                    <a:pt x="898" y="535"/>
                    <a:pt x="898" y="535"/>
                    <a:pt x="899" y="535"/>
                  </a:cubicBezTo>
                  <a:cubicBezTo>
                    <a:pt x="899" y="533"/>
                    <a:pt x="899" y="533"/>
                    <a:pt x="899" y="533"/>
                  </a:cubicBezTo>
                  <a:cubicBezTo>
                    <a:pt x="898" y="533"/>
                    <a:pt x="898" y="533"/>
                    <a:pt x="898" y="532"/>
                  </a:cubicBezTo>
                  <a:cubicBezTo>
                    <a:pt x="896" y="532"/>
                    <a:pt x="896" y="532"/>
                    <a:pt x="896" y="532"/>
                  </a:cubicBezTo>
                  <a:cubicBezTo>
                    <a:pt x="896" y="532"/>
                    <a:pt x="896" y="533"/>
                    <a:pt x="895" y="533"/>
                  </a:cubicBezTo>
                  <a:cubicBezTo>
                    <a:pt x="895" y="535"/>
                    <a:pt x="895" y="535"/>
                    <a:pt x="895" y="535"/>
                  </a:cubicBezTo>
                  <a:cubicBezTo>
                    <a:pt x="896" y="535"/>
                    <a:pt x="896" y="535"/>
                    <a:pt x="896" y="536"/>
                  </a:cubicBezTo>
                  <a:lnTo>
                    <a:pt x="898" y="536"/>
                  </a:lnTo>
                  <a:close/>
                  <a:moveTo>
                    <a:pt x="948" y="535"/>
                  </a:moveTo>
                  <a:cubicBezTo>
                    <a:pt x="942" y="531"/>
                    <a:pt x="937" y="543"/>
                    <a:pt x="943" y="545"/>
                  </a:cubicBezTo>
                  <a:cubicBezTo>
                    <a:pt x="945" y="542"/>
                    <a:pt x="948" y="540"/>
                    <a:pt x="948" y="535"/>
                  </a:cubicBezTo>
                  <a:close/>
                  <a:moveTo>
                    <a:pt x="738" y="546"/>
                  </a:moveTo>
                  <a:cubicBezTo>
                    <a:pt x="742" y="530"/>
                    <a:pt x="721" y="544"/>
                    <a:pt x="738" y="546"/>
                  </a:cubicBezTo>
                  <a:close/>
                  <a:moveTo>
                    <a:pt x="871" y="540"/>
                  </a:moveTo>
                  <a:cubicBezTo>
                    <a:pt x="870" y="538"/>
                    <a:pt x="866" y="538"/>
                    <a:pt x="864" y="539"/>
                  </a:cubicBezTo>
                  <a:cubicBezTo>
                    <a:pt x="863" y="543"/>
                    <a:pt x="871" y="543"/>
                    <a:pt x="871" y="540"/>
                  </a:cubicBezTo>
                  <a:close/>
                  <a:moveTo>
                    <a:pt x="931" y="546"/>
                  </a:moveTo>
                  <a:cubicBezTo>
                    <a:pt x="931" y="549"/>
                    <a:pt x="928" y="555"/>
                    <a:pt x="933" y="555"/>
                  </a:cubicBezTo>
                  <a:cubicBezTo>
                    <a:pt x="937" y="554"/>
                    <a:pt x="935" y="546"/>
                    <a:pt x="931" y="546"/>
                  </a:cubicBezTo>
                  <a:close/>
                  <a:moveTo>
                    <a:pt x="1040" y="559"/>
                  </a:moveTo>
                  <a:cubicBezTo>
                    <a:pt x="1041" y="555"/>
                    <a:pt x="1041" y="550"/>
                    <a:pt x="1043" y="546"/>
                  </a:cubicBezTo>
                  <a:cubicBezTo>
                    <a:pt x="1033" y="551"/>
                    <a:pt x="1019" y="551"/>
                    <a:pt x="1011" y="557"/>
                  </a:cubicBezTo>
                  <a:cubicBezTo>
                    <a:pt x="1017" y="570"/>
                    <a:pt x="1029" y="563"/>
                    <a:pt x="1040" y="559"/>
                  </a:cubicBezTo>
                  <a:close/>
                  <a:moveTo>
                    <a:pt x="879" y="557"/>
                  </a:moveTo>
                  <a:cubicBezTo>
                    <a:pt x="888" y="556"/>
                    <a:pt x="895" y="564"/>
                    <a:pt x="901" y="564"/>
                  </a:cubicBezTo>
                  <a:cubicBezTo>
                    <a:pt x="907" y="565"/>
                    <a:pt x="915" y="562"/>
                    <a:pt x="921" y="560"/>
                  </a:cubicBezTo>
                  <a:cubicBezTo>
                    <a:pt x="921" y="557"/>
                    <a:pt x="921" y="557"/>
                    <a:pt x="921" y="557"/>
                  </a:cubicBezTo>
                  <a:cubicBezTo>
                    <a:pt x="909" y="556"/>
                    <a:pt x="890" y="552"/>
                    <a:pt x="880" y="550"/>
                  </a:cubicBezTo>
                  <a:cubicBezTo>
                    <a:pt x="877" y="551"/>
                    <a:pt x="878" y="554"/>
                    <a:pt x="879" y="557"/>
                  </a:cubicBezTo>
                  <a:close/>
                  <a:moveTo>
                    <a:pt x="1674" y="879"/>
                  </a:moveTo>
                  <a:cubicBezTo>
                    <a:pt x="1683" y="865"/>
                    <a:pt x="1681" y="833"/>
                    <a:pt x="1670" y="822"/>
                  </a:cubicBezTo>
                  <a:cubicBezTo>
                    <a:pt x="1671" y="839"/>
                    <a:pt x="1667" y="864"/>
                    <a:pt x="1674" y="879"/>
                  </a:cubicBezTo>
                  <a:close/>
                  <a:moveTo>
                    <a:pt x="1346" y="1324"/>
                  </a:moveTo>
                  <a:cubicBezTo>
                    <a:pt x="1340" y="1316"/>
                    <a:pt x="1334" y="1319"/>
                    <a:pt x="1330" y="1326"/>
                  </a:cubicBezTo>
                  <a:cubicBezTo>
                    <a:pt x="1326" y="1332"/>
                    <a:pt x="1326" y="1337"/>
                    <a:pt x="1319" y="1342"/>
                  </a:cubicBezTo>
                  <a:cubicBezTo>
                    <a:pt x="1316" y="1344"/>
                    <a:pt x="1314" y="1344"/>
                    <a:pt x="1311" y="1347"/>
                  </a:cubicBezTo>
                  <a:cubicBezTo>
                    <a:pt x="1310" y="1350"/>
                    <a:pt x="1310" y="1355"/>
                    <a:pt x="1307" y="1357"/>
                  </a:cubicBezTo>
                  <a:cubicBezTo>
                    <a:pt x="1299" y="1352"/>
                    <a:pt x="1299" y="1365"/>
                    <a:pt x="1294" y="1369"/>
                  </a:cubicBezTo>
                  <a:cubicBezTo>
                    <a:pt x="1293" y="1369"/>
                    <a:pt x="1294" y="1366"/>
                    <a:pt x="1290" y="1367"/>
                  </a:cubicBezTo>
                  <a:cubicBezTo>
                    <a:pt x="1290" y="1370"/>
                    <a:pt x="1289" y="1373"/>
                    <a:pt x="1288" y="1375"/>
                  </a:cubicBezTo>
                  <a:cubicBezTo>
                    <a:pt x="1274" y="1380"/>
                    <a:pt x="1261" y="1387"/>
                    <a:pt x="1246" y="1392"/>
                  </a:cubicBezTo>
                  <a:cubicBezTo>
                    <a:pt x="1245" y="1399"/>
                    <a:pt x="1239" y="1403"/>
                    <a:pt x="1234" y="1406"/>
                  </a:cubicBezTo>
                  <a:cubicBezTo>
                    <a:pt x="1229" y="1419"/>
                    <a:pt x="1234" y="1431"/>
                    <a:pt x="1228" y="1440"/>
                  </a:cubicBezTo>
                  <a:cubicBezTo>
                    <a:pt x="1222" y="1449"/>
                    <a:pt x="1206" y="1451"/>
                    <a:pt x="1200" y="1461"/>
                  </a:cubicBezTo>
                  <a:cubicBezTo>
                    <a:pt x="1196" y="1468"/>
                    <a:pt x="1195" y="1479"/>
                    <a:pt x="1200" y="1486"/>
                  </a:cubicBezTo>
                  <a:cubicBezTo>
                    <a:pt x="1199" y="1488"/>
                    <a:pt x="1197" y="1489"/>
                    <a:pt x="1196" y="1492"/>
                  </a:cubicBezTo>
                  <a:cubicBezTo>
                    <a:pt x="1210" y="1500"/>
                    <a:pt x="1225" y="1491"/>
                    <a:pt x="1237" y="1484"/>
                  </a:cubicBezTo>
                  <a:cubicBezTo>
                    <a:pt x="1249" y="1477"/>
                    <a:pt x="1252" y="1470"/>
                    <a:pt x="1258" y="1461"/>
                  </a:cubicBezTo>
                  <a:cubicBezTo>
                    <a:pt x="1266" y="1449"/>
                    <a:pt x="1279" y="1438"/>
                    <a:pt x="1290" y="1426"/>
                  </a:cubicBezTo>
                  <a:cubicBezTo>
                    <a:pt x="1303" y="1412"/>
                    <a:pt x="1321" y="1396"/>
                    <a:pt x="1320" y="1379"/>
                  </a:cubicBezTo>
                  <a:cubicBezTo>
                    <a:pt x="1329" y="1372"/>
                    <a:pt x="1331" y="1358"/>
                    <a:pt x="1346" y="1357"/>
                  </a:cubicBezTo>
                  <a:cubicBezTo>
                    <a:pt x="1347" y="1353"/>
                    <a:pt x="1345" y="1350"/>
                    <a:pt x="1343" y="1348"/>
                  </a:cubicBezTo>
                  <a:cubicBezTo>
                    <a:pt x="1345" y="1344"/>
                    <a:pt x="1348" y="1342"/>
                    <a:pt x="1349" y="1337"/>
                  </a:cubicBezTo>
                  <a:cubicBezTo>
                    <a:pt x="1346" y="1333"/>
                    <a:pt x="1345" y="1330"/>
                    <a:pt x="1346" y="1324"/>
                  </a:cubicBezTo>
                  <a:close/>
                  <a:moveTo>
                    <a:pt x="543" y="30"/>
                  </a:moveTo>
                  <a:cubicBezTo>
                    <a:pt x="549" y="31"/>
                    <a:pt x="558" y="29"/>
                    <a:pt x="561" y="24"/>
                  </a:cubicBezTo>
                  <a:cubicBezTo>
                    <a:pt x="559" y="23"/>
                    <a:pt x="555" y="25"/>
                    <a:pt x="555" y="23"/>
                  </a:cubicBezTo>
                  <a:cubicBezTo>
                    <a:pt x="557" y="20"/>
                    <a:pt x="562" y="20"/>
                    <a:pt x="565" y="18"/>
                  </a:cubicBezTo>
                  <a:cubicBezTo>
                    <a:pt x="566" y="22"/>
                    <a:pt x="567" y="23"/>
                    <a:pt x="567" y="25"/>
                  </a:cubicBezTo>
                  <a:cubicBezTo>
                    <a:pt x="591" y="20"/>
                    <a:pt x="609" y="13"/>
                    <a:pt x="635" y="14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19" y="24"/>
                    <a:pt x="601" y="16"/>
                    <a:pt x="593" y="22"/>
                  </a:cubicBezTo>
                  <a:cubicBezTo>
                    <a:pt x="592" y="24"/>
                    <a:pt x="595" y="25"/>
                    <a:pt x="593" y="26"/>
                  </a:cubicBezTo>
                  <a:cubicBezTo>
                    <a:pt x="591" y="26"/>
                    <a:pt x="590" y="24"/>
                    <a:pt x="589" y="23"/>
                  </a:cubicBezTo>
                  <a:cubicBezTo>
                    <a:pt x="584" y="25"/>
                    <a:pt x="579" y="26"/>
                    <a:pt x="576" y="31"/>
                  </a:cubicBezTo>
                  <a:cubicBezTo>
                    <a:pt x="580" y="32"/>
                    <a:pt x="584" y="29"/>
                    <a:pt x="586" y="34"/>
                  </a:cubicBezTo>
                  <a:cubicBezTo>
                    <a:pt x="573" y="46"/>
                    <a:pt x="553" y="51"/>
                    <a:pt x="537" y="59"/>
                  </a:cubicBezTo>
                  <a:cubicBezTo>
                    <a:pt x="541" y="61"/>
                    <a:pt x="545" y="57"/>
                    <a:pt x="546" y="59"/>
                  </a:cubicBezTo>
                  <a:cubicBezTo>
                    <a:pt x="542" y="61"/>
                    <a:pt x="540" y="65"/>
                    <a:pt x="534" y="66"/>
                  </a:cubicBezTo>
                  <a:cubicBezTo>
                    <a:pt x="534" y="62"/>
                    <a:pt x="534" y="62"/>
                    <a:pt x="534" y="62"/>
                  </a:cubicBezTo>
                  <a:cubicBezTo>
                    <a:pt x="528" y="61"/>
                    <a:pt x="525" y="67"/>
                    <a:pt x="527" y="71"/>
                  </a:cubicBezTo>
                  <a:cubicBezTo>
                    <a:pt x="521" y="74"/>
                    <a:pt x="515" y="77"/>
                    <a:pt x="508" y="79"/>
                  </a:cubicBezTo>
                  <a:cubicBezTo>
                    <a:pt x="508" y="77"/>
                    <a:pt x="510" y="77"/>
                    <a:pt x="507" y="77"/>
                  </a:cubicBezTo>
                  <a:cubicBezTo>
                    <a:pt x="503" y="77"/>
                    <a:pt x="503" y="80"/>
                    <a:pt x="499" y="81"/>
                  </a:cubicBezTo>
                  <a:cubicBezTo>
                    <a:pt x="479" y="84"/>
                    <a:pt x="469" y="99"/>
                    <a:pt x="452" y="107"/>
                  </a:cubicBezTo>
                  <a:cubicBezTo>
                    <a:pt x="456" y="107"/>
                    <a:pt x="458" y="102"/>
                    <a:pt x="461" y="106"/>
                  </a:cubicBezTo>
                  <a:cubicBezTo>
                    <a:pt x="441" y="111"/>
                    <a:pt x="429" y="123"/>
                    <a:pt x="419" y="138"/>
                  </a:cubicBezTo>
                  <a:cubicBezTo>
                    <a:pt x="422" y="140"/>
                    <a:pt x="423" y="138"/>
                    <a:pt x="426" y="137"/>
                  </a:cubicBezTo>
                  <a:cubicBezTo>
                    <a:pt x="423" y="141"/>
                    <a:pt x="417" y="144"/>
                    <a:pt x="418" y="149"/>
                  </a:cubicBezTo>
                  <a:cubicBezTo>
                    <a:pt x="438" y="144"/>
                    <a:pt x="451" y="129"/>
                    <a:pt x="469" y="123"/>
                  </a:cubicBezTo>
                  <a:cubicBezTo>
                    <a:pt x="476" y="120"/>
                    <a:pt x="483" y="118"/>
                    <a:pt x="490" y="114"/>
                  </a:cubicBezTo>
                  <a:cubicBezTo>
                    <a:pt x="490" y="112"/>
                    <a:pt x="492" y="111"/>
                    <a:pt x="494" y="110"/>
                  </a:cubicBezTo>
                  <a:cubicBezTo>
                    <a:pt x="515" y="109"/>
                    <a:pt x="539" y="103"/>
                    <a:pt x="564" y="92"/>
                  </a:cubicBezTo>
                  <a:cubicBezTo>
                    <a:pt x="562" y="94"/>
                    <a:pt x="564" y="93"/>
                    <a:pt x="565" y="95"/>
                  </a:cubicBezTo>
                  <a:cubicBezTo>
                    <a:pt x="585" y="94"/>
                    <a:pt x="601" y="89"/>
                    <a:pt x="619" y="85"/>
                  </a:cubicBezTo>
                  <a:cubicBezTo>
                    <a:pt x="618" y="82"/>
                    <a:pt x="614" y="82"/>
                    <a:pt x="612" y="80"/>
                  </a:cubicBezTo>
                  <a:cubicBezTo>
                    <a:pt x="616" y="79"/>
                    <a:pt x="616" y="74"/>
                    <a:pt x="622" y="75"/>
                  </a:cubicBezTo>
                  <a:cubicBezTo>
                    <a:pt x="622" y="77"/>
                    <a:pt x="619" y="77"/>
                    <a:pt x="618" y="80"/>
                  </a:cubicBezTo>
                  <a:cubicBezTo>
                    <a:pt x="627" y="89"/>
                    <a:pt x="641" y="68"/>
                    <a:pt x="631" y="63"/>
                  </a:cubicBezTo>
                  <a:cubicBezTo>
                    <a:pt x="634" y="62"/>
                    <a:pt x="637" y="64"/>
                    <a:pt x="641" y="62"/>
                  </a:cubicBezTo>
                  <a:cubicBezTo>
                    <a:pt x="643" y="63"/>
                    <a:pt x="642" y="67"/>
                    <a:pt x="645" y="67"/>
                  </a:cubicBezTo>
                  <a:cubicBezTo>
                    <a:pt x="648" y="62"/>
                    <a:pt x="652" y="64"/>
                    <a:pt x="659" y="63"/>
                  </a:cubicBezTo>
                  <a:cubicBezTo>
                    <a:pt x="660" y="56"/>
                    <a:pt x="669" y="62"/>
                    <a:pt x="672" y="57"/>
                  </a:cubicBezTo>
                  <a:cubicBezTo>
                    <a:pt x="671" y="56"/>
                    <a:pt x="669" y="56"/>
                    <a:pt x="669" y="54"/>
                  </a:cubicBezTo>
                  <a:cubicBezTo>
                    <a:pt x="672" y="51"/>
                    <a:pt x="673" y="53"/>
                    <a:pt x="676" y="54"/>
                  </a:cubicBezTo>
                  <a:cubicBezTo>
                    <a:pt x="678" y="52"/>
                    <a:pt x="679" y="51"/>
                    <a:pt x="681" y="50"/>
                  </a:cubicBezTo>
                  <a:cubicBezTo>
                    <a:pt x="682" y="46"/>
                    <a:pt x="678" y="47"/>
                    <a:pt x="679" y="44"/>
                  </a:cubicBezTo>
                  <a:cubicBezTo>
                    <a:pt x="687" y="44"/>
                    <a:pt x="691" y="46"/>
                    <a:pt x="696" y="43"/>
                  </a:cubicBezTo>
                  <a:cubicBezTo>
                    <a:pt x="698" y="40"/>
                    <a:pt x="693" y="43"/>
                    <a:pt x="693" y="40"/>
                  </a:cubicBezTo>
                  <a:cubicBezTo>
                    <a:pt x="704" y="32"/>
                    <a:pt x="724" y="28"/>
                    <a:pt x="740" y="25"/>
                  </a:cubicBezTo>
                  <a:cubicBezTo>
                    <a:pt x="736" y="19"/>
                    <a:pt x="724" y="24"/>
                    <a:pt x="718" y="23"/>
                  </a:cubicBezTo>
                  <a:cubicBezTo>
                    <a:pt x="718" y="19"/>
                    <a:pt x="724" y="21"/>
                    <a:pt x="725" y="18"/>
                  </a:cubicBezTo>
                  <a:cubicBezTo>
                    <a:pt x="713" y="13"/>
                    <a:pt x="688" y="10"/>
                    <a:pt x="674" y="16"/>
                  </a:cubicBezTo>
                  <a:cubicBezTo>
                    <a:pt x="674" y="13"/>
                    <a:pt x="674" y="13"/>
                    <a:pt x="674" y="13"/>
                  </a:cubicBezTo>
                  <a:cubicBezTo>
                    <a:pt x="666" y="16"/>
                    <a:pt x="660" y="11"/>
                    <a:pt x="653" y="12"/>
                  </a:cubicBezTo>
                  <a:cubicBezTo>
                    <a:pt x="653" y="10"/>
                    <a:pt x="655" y="10"/>
                    <a:pt x="656" y="9"/>
                  </a:cubicBezTo>
                  <a:cubicBezTo>
                    <a:pt x="645" y="5"/>
                    <a:pt x="629" y="0"/>
                    <a:pt x="616" y="7"/>
                  </a:cubicBezTo>
                  <a:cubicBezTo>
                    <a:pt x="617" y="7"/>
                    <a:pt x="619" y="6"/>
                    <a:pt x="619" y="8"/>
                  </a:cubicBezTo>
                  <a:cubicBezTo>
                    <a:pt x="613" y="8"/>
                    <a:pt x="615" y="9"/>
                    <a:pt x="611" y="11"/>
                  </a:cubicBezTo>
                  <a:cubicBezTo>
                    <a:pt x="608" y="7"/>
                    <a:pt x="615" y="6"/>
                    <a:pt x="618" y="4"/>
                  </a:cubicBezTo>
                  <a:cubicBezTo>
                    <a:pt x="604" y="5"/>
                    <a:pt x="594" y="9"/>
                    <a:pt x="584" y="13"/>
                  </a:cubicBezTo>
                  <a:cubicBezTo>
                    <a:pt x="585" y="14"/>
                    <a:pt x="585" y="15"/>
                    <a:pt x="585" y="16"/>
                  </a:cubicBezTo>
                  <a:cubicBezTo>
                    <a:pt x="582" y="18"/>
                    <a:pt x="575" y="13"/>
                    <a:pt x="576" y="17"/>
                  </a:cubicBezTo>
                  <a:cubicBezTo>
                    <a:pt x="572" y="17"/>
                    <a:pt x="570" y="19"/>
                    <a:pt x="566" y="18"/>
                  </a:cubicBezTo>
                  <a:cubicBezTo>
                    <a:pt x="566" y="16"/>
                    <a:pt x="570" y="16"/>
                    <a:pt x="570" y="14"/>
                  </a:cubicBezTo>
                  <a:cubicBezTo>
                    <a:pt x="563" y="14"/>
                    <a:pt x="559" y="22"/>
                    <a:pt x="553" y="20"/>
                  </a:cubicBezTo>
                  <a:cubicBezTo>
                    <a:pt x="554" y="20"/>
                    <a:pt x="554" y="19"/>
                    <a:pt x="553" y="18"/>
                  </a:cubicBezTo>
                  <a:cubicBezTo>
                    <a:pt x="558" y="18"/>
                    <a:pt x="560" y="16"/>
                    <a:pt x="565" y="15"/>
                  </a:cubicBezTo>
                  <a:cubicBezTo>
                    <a:pt x="561" y="11"/>
                    <a:pt x="571" y="11"/>
                    <a:pt x="570" y="8"/>
                  </a:cubicBezTo>
                  <a:cubicBezTo>
                    <a:pt x="563" y="10"/>
                    <a:pt x="556" y="12"/>
                    <a:pt x="550" y="15"/>
                  </a:cubicBezTo>
                  <a:cubicBezTo>
                    <a:pt x="553" y="17"/>
                    <a:pt x="554" y="14"/>
                    <a:pt x="556" y="16"/>
                  </a:cubicBezTo>
                  <a:cubicBezTo>
                    <a:pt x="552" y="17"/>
                    <a:pt x="550" y="19"/>
                    <a:pt x="550" y="20"/>
                  </a:cubicBezTo>
                  <a:cubicBezTo>
                    <a:pt x="547" y="18"/>
                    <a:pt x="548" y="22"/>
                    <a:pt x="545" y="23"/>
                  </a:cubicBezTo>
                  <a:cubicBezTo>
                    <a:pt x="549" y="23"/>
                    <a:pt x="541" y="26"/>
                    <a:pt x="543" y="30"/>
                  </a:cubicBezTo>
                  <a:close/>
                  <a:moveTo>
                    <a:pt x="595" y="5"/>
                  </a:moveTo>
                  <a:cubicBezTo>
                    <a:pt x="588" y="5"/>
                    <a:pt x="580" y="11"/>
                    <a:pt x="577" y="13"/>
                  </a:cubicBezTo>
                  <a:cubicBezTo>
                    <a:pt x="580" y="13"/>
                    <a:pt x="582" y="12"/>
                    <a:pt x="586" y="11"/>
                  </a:cubicBezTo>
                  <a:cubicBezTo>
                    <a:pt x="585" y="7"/>
                    <a:pt x="592" y="9"/>
                    <a:pt x="595" y="5"/>
                  </a:cubicBezTo>
                  <a:close/>
                  <a:moveTo>
                    <a:pt x="397" y="110"/>
                  </a:moveTo>
                  <a:cubicBezTo>
                    <a:pt x="404" y="109"/>
                    <a:pt x="408" y="99"/>
                    <a:pt x="414" y="99"/>
                  </a:cubicBezTo>
                  <a:cubicBezTo>
                    <a:pt x="414" y="102"/>
                    <a:pt x="410" y="102"/>
                    <a:pt x="409" y="105"/>
                  </a:cubicBezTo>
                  <a:cubicBezTo>
                    <a:pt x="428" y="100"/>
                    <a:pt x="438" y="84"/>
                    <a:pt x="454" y="80"/>
                  </a:cubicBezTo>
                  <a:cubicBezTo>
                    <a:pt x="451" y="85"/>
                    <a:pt x="443" y="87"/>
                    <a:pt x="439" y="92"/>
                  </a:cubicBezTo>
                  <a:cubicBezTo>
                    <a:pt x="448" y="87"/>
                    <a:pt x="457" y="87"/>
                    <a:pt x="467" y="82"/>
                  </a:cubicBezTo>
                  <a:cubicBezTo>
                    <a:pt x="467" y="78"/>
                    <a:pt x="467" y="78"/>
                    <a:pt x="467" y="78"/>
                  </a:cubicBezTo>
                  <a:cubicBezTo>
                    <a:pt x="469" y="76"/>
                    <a:pt x="472" y="75"/>
                    <a:pt x="474" y="74"/>
                  </a:cubicBezTo>
                  <a:cubicBezTo>
                    <a:pt x="478" y="62"/>
                    <a:pt x="492" y="66"/>
                    <a:pt x="499" y="59"/>
                  </a:cubicBezTo>
                  <a:cubicBezTo>
                    <a:pt x="499" y="58"/>
                    <a:pt x="498" y="59"/>
                    <a:pt x="498" y="58"/>
                  </a:cubicBezTo>
                  <a:cubicBezTo>
                    <a:pt x="504" y="58"/>
                    <a:pt x="509" y="55"/>
                    <a:pt x="507" y="51"/>
                  </a:cubicBezTo>
                  <a:cubicBezTo>
                    <a:pt x="510" y="52"/>
                    <a:pt x="517" y="49"/>
                    <a:pt x="513" y="46"/>
                  </a:cubicBezTo>
                  <a:cubicBezTo>
                    <a:pt x="518" y="44"/>
                    <a:pt x="525" y="44"/>
                    <a:pt x="526" y="38"/>
                  </a:cubicBezTo>
                  <a:cubicBezTo>
                    <a:pt x="530" y="40"/>
                    <a:pt x="536" y="38"/>
                    <a:pt x="536" y="34"/>
                  </a:cubicBezTo>
                  <a:cubicBezTo>
                    <a:pt x="532" y="32"/>
                    <a:pt x="532" y="33"/>
                    <a:pt x="535" y="30"/>
                  </a:cubicBezTo>
                  <a:cubicBezTo>
                    <a:pt x="505" y="33"/>
                    <a:pt x="487" y="53"/>
                    <a:pt x="461" y="57"/>
                  </a:cubicBezTo>
                  <a:cubicBezTo>
                    <a:pt x="484" y="51"/>
                    <a:pt x="499" y="35"/>
                    <a:pt x="520" y="31"/>
                  </a:cubicBezTo>
                  <a:cubicBezTo>
                    <a:pt x="523" y="30"/>
                    <a:pt x="536" y="31"/>
                    <a:pt x="540" y="24"/>
                  </a:cubicBezTo>
                  <a:cubicBezTo>
                    <a:pt x="538" y="23"/>
                    <a:pt x="537" y="27"/>
                    <a:pt x="536" y="24"/>
                  </a:cubicBezTo>
                  <a:cubicBezTo>
                    <a:pt x="538" y="24"/>
                    <a:pt x="540" y="24"/>
                    <a:pt x="540" y="21"/>
                  </a:cubicBezTo>
                  <a:cubicBezTo>
                    <a:pt x="536" y="21"/>
                    <a:pt x="537" y="21"/>
                    <a:pt x="531" y="21"/>
                  </a:cubicBezTo>
                  <a:cubicBezTo>
                    <a:pt x="531" y="23"/>
                    <a:pt x="531" y="23"/>
                    <a:pt x="530" y="24"/>
                  </a:cubicBezTo>
                  <a:cubicBezTo>
                    <a:pt x="520" y="31"/>
                    <a:pt x="502" y="35"/>
                    <a:pt x="492" y="39"/>
                  </a:cubicBezTo>
                  <a:cubicBezTo>
                    <a:pt x="509" y="31"/>
                    <a:pt x="495" y="38"/>
                    <a:pt x="485" y="41"/>
                  </a:cubicBezTo>
                  <a:cubicBezTo>
                    <a:pt x="483" y="43"/>
                    <a:pt x="484" y="44"/>
                    <a:pt x="483" y="45"/>
                  </a:cubicBezTo>
                  <a:cubicBezTo>
                    <a:pt x="481" y="45"/>
                    <a:pt x="479" y="45"/>
                    <a:pt x="478" y="47"/>
                  </a:cubicBezTo>
                  <a:cubicBezTo>
                    <a:pt x="459" y="52"/>
                    <a:pt x="439" y="65"/>
                    <a:pt x="422" y="75"/>
                  </a:cubicBezTo>
                  <a:cubicBezTo>
                    <a:pt x="423" y="75"/>
                    <a:pt x="424" y="75"/>
                    <a:pt x="425" y="76"/>
                  </a:cubicBezTo>
                  <a:cubicBezTo>
                    <a:pt x="421" y="77"/>
                    <a:pt x="420" y="77"/>
                    <a:pt x="420" y="75"/>
                  </a:cubicBezTo>
                  <a:cubicBezTo>
                    <a:pt x="422" y="78"/>
                    <a:pt x="410" y="83"/>
                    <a:pt x="412" y="83"/>
                  </a:cubicBezTo>
                  <a:cubicBezTo>
                    <a:pt x="414" y="83"/>
                    <a:pt x="415" y="81"/>
                    <a:pt x="415" y="83"/>
                  </a:cubicBezTo>
                  <a:cubicBezTo>
                    <a:pt x="413" y="84"/>
                    <a:pt x="411" y="85"/>
                    <a:pt x="409" y="87"/>
                  </a:cubicBezTo>
                  <a:cubicBezTo>
                    <a:pt x="411" y="87"/>
                    <a:pt x="411" y="89"/>
                    <a:pt x="412" y="89"/>
                  </a:cubicBezTo>
                  <a:cubicBezTo>
                    <a:pt x="411" y="83"/>
                    <a:pt x="438" y="72"/>
                    <a:pt x="445" y="66"/>
                  </a:cubicBezTo>
                  <a:cubicBezTo>
                    <a:pt x="445" y="67"/>
                    <a:pt x="445" y="68"/>
                    <a:pt x="446" y="68"/>
                  </a:cubicBezTo>
                  <a:cubicBezTo>
                    <a:pt x="461" y="62"/>
                    <a:pt x="476" y="54"/>
                    <a:pt x="492" y="49"/>
                  </a:cubicBezTo>
                  <a:cubicBezTo>
                    <a:pt x="489" y="52"/>
                    <a:pt x="491" y="51"/>
                    <a:pt x="493" y="52"/>
                  </a:cubicBezTo>
                  <a:cubicBezTo>
                    <a:pt x="489" y="56"/>
                    <a:pt x="481" y="56"/>
                    <a:pt x="481" y="57"/>
                  </a:cubicBezTo>
                  <a:cubicBezTo>
                    <a:pt x="481" y="60"/>
                    <a:pt x="484" y="54"/>
                    <a:pt x="484" y="58"/>
                  </a:cubicBezTo>
                  <a:cubicBezTo>
                    <a:pt x="474" y="60"/>
                    <a:pt x="475" y="66"/>
                    <a:pt x="467" y="64"/>
                  </a:cubicBezTo>
                  <a:cubicBezTo>
                    <a:pt x="468" y="64"/>
                    <a:pt x="469" y="64"/>
                    <a:pt x="470" y="62"/>
                  </a:cubicBezTo>
                  <a:cubicBezTo>
                    <a:pt x="465" y="63"/>
                    <a:pt x="461" y="63"/>
                    <a:pt x="459" y="67"/>
                  </a:cubicBezTo>
                  <a:cubicBezTo>
                    <a:pt x="462" y="67"/>
                    <a:pt x="466" y="64"/>
                    <a:pt x="468" y="67"/>
                  </a:cubicBezTo>
                  <a:cubicBezTo>
                    <a:pt x="457" y="71"/>
                    <a:pt x="446" y="75"/>
                    <a:pt x="436" y="80"/>
                  </a:cubicBezTo>
                  <a:cubicBezTo>
                    <a:pt x="435" y="79"/>
                    <a:pt x="435" y="79"/>
                    <a:pt x="435" y="78"/>
                  </a:cubicBezTo>
                  <a:cubicBezTo>
                    <a:pt x="430" y="79"/>
                    <a:pt x="424" y="81"/>
                    <a:pt x="421" y="84"/>
                  </a:cubicBezTo>
                  <a:cubicBezTo>
                    <a:pt x="424" y="85"/>
                    <a:pt x="425" y="84"/>
                    <a:pt x="426" y="85"/>
                  </a:cubicBezTo>
                  <a:cubicBezTo>
                    <a:pt x="420" y="91"/>
                    <a:pt x="401" y="99"/>
                    <a:pt x="403" y="103"/>
                  </a:cubicBezTo>
                  <a:cubicBezTo>
                    <a:pt x="399" y="103"/>
                    <a:pt x="400" y="108"/>
                    <a:pt x="397" y="110"/>
                  </a:cubicBezTo>
                  <a:close/>
                  <a:moveTo>
                    <a:pt x="1664" y="783"/>
                  </a:moveTo>
                  <a:cubicBezTo>
                    <a:pt x="1662" y="757"/>
                    <a:pt x="1654" y="739"/>
                    <a:pt x="1657" y="715"/>
                  </a:cubicBezTo>
                  <a:cubicBezTo>
                    <a:pt x="1657" y="713"/>
                    <a:pt x="1660" y="711"/>
                    <a:pt x="1660" y="709"/>
                  </a:cubicBezTo>
                  <a:cubicBezTo>
                    <a:pt x="1661" y="704"/>
                    <a:pt x="1658" y="695"/>
                    <a:pt x="1659" y="688"/>
                  </a:cubicBezTo>
                  <a:cubicBezTo>
                    <a:pt x="1663" y="662"/>
                    <a:pt x="1657" y="631"/>
                    <a:pt x="1654" y="604"/>
                  </a:cubicBezTo>
                  <a:cubicBezTo>
                    <a:pt x="1657" y="604"/>
                    <a:pt x="1656" y="608"/>
                    <a:pt x="1658" y="609"/>
                  </a:cubicBezTo>
                  <a:cubicBezTo>
                    <a:pt x="1657" y="596"/>
                    <a:pt x="1656" y="594"/>
                    <a:pt x="1660" y="586"/>
                  </a:cubicBezTo>
                  <a:cubicBezTo>
                    <a:pt x="1665" y="605"/>
                    <a:pt x="1677" y="623"/>
                    <a:pt x="1681" y="642"/>
                  </a:cubicBezTo>
                  <a:cubicBezTo>
                    <a:pt x="1653" y="494"/>
                    <a:pt x="1586" y="373"/>
                    <a:pt x="1504" y="271"/>
                  </a:cubicBezTo>
                  <a:cubicBezTo>
                    <a:pt x="1433" y="183"/>
                    <a:pt x="1339" y="108"/>
                    <a:pt x="1233" y="55"/>
                  </a:cubicBezTo>
                  <a:cubicBezTo>
                    <a:pt x="1211" y="44"/>
                    <a:pt x="1193" y="32"/>
                    <a:pt x="1170" y="30"/>
                  </a:cubicBezTo>
                  <a:cubicBezTo>
                    <a:pt x="1169" y="38"/>
                    <a:pt x="1191" y="35"/>
                    <a:pt x="1181" y="42"/>
                  </a:cubicBezTo>
                  <a:cubicBezTo>
                    <a:pt x="1185" y="42"/>
                    <a:pt x="1187" y="44"/>
                    <a:pt x="1190" y="46"/>
                  </a:cubicBezTo>
                  <a:cubicBezTo>
                    <a:pt x="1176" y="44"/>
                    <a:pt x="1163" y="34"/>
                    <a:pt x="1149" y="38"/>
                  </a:cubicBezTo>
                  <a:cubicBezTo>
                    <a:pt x="1153" y="40"/>
                    <a:pt x="1156" y="40"/>
                    <a:pt x="1159" y="42"/>
                  </a:cubicBezTo>
                  <a:cubicBezTo>
                    <a:pt x="1149" y="43"/>
                    <a:pt x="1137" y="42"/>
                    <a:pt x="1133" y="43"/>
                  </a:cubicBezTo>
                  <a:cubicBezTo>
                    <a:pt x="1134" y="43"/>
                    <a:pt x="1134" y="43"/>
                    <a:pt x="1134" y="44"/>
                  </a:cubicBezTo>
                  <a:cubicBezTo>
                    <a:pt x="1129" y="45"/>
                    <a:pt x="1128" y="38"/>
                    <a:pt x="1123" y="41"/>
                  </a:cubicBezTo>
                  <a:cubicBezTo>
                    <a:pt x="1128" y="43"/>
                    <a:pt x="1130" y="44"/>
                    <a:pt x="1134" y="48"/>
                  </a:cubicBezTo>
                  <a:cubicBezTo>
                    <a:pt x="1134" y="49"/>
                    <a:pt x="1133" y="50"/>
                    <a:pt x="1132" y="51"/>
                  </a:cubicBezTo>
                  <a:cubicBezTo>
                    <a:pt x="1122" y="41"/>
                    <a:pt x="1110" y="28"/>
                    <a:pt x="1092" y="32"/>
                  </a:cubicBezTo>
                  <a:cubicBezTo>
                    <a:pt x="1084" y="33"/>
                    <a:pt x="1075" y="30"/>
                    <a:pt x="1069" y="33"/>
                  </a:cubicBezTo>
                  <a:cubicBezTo>
                    <a:pt x="1071" y="34"/>
                    <a:pt x="1075" y="34"/>
                    <a:pt x="1077" y="36"/>
                  </a:cubicBezTo>
                  <a:cubicBezTo>
                    <a:pt x="1073" y="36"/>
                    <a:pt x="1080" y="39"/>
                    <a:pt x="1076" y="41"/>
                  </a:cubicBezTo>
                  <a:cubicBezTo>
                    <a:pt x="1073" y="41"/>
                    <a:pt x="1073" y="39"/>
                    <a:pt x="1069" y="39"/>
                  </a:cubicBezTo>
                  <a:cubicBezTo>
                    <a:pt x="1069" y="44"/>
                    <a:pt x="1063" y="43"/>
                    <a:pt x="1064" y="47"/>
                  </a:cubicBezTo>
                  <a:cubicBezTo>
                    <a:pt x="1065" y="53"/>
                    <a:pt x="1072" y="50"/>
                    <a:pt x="1074" y="57"/>
                  </a:cubicBezTo>
                  <a:cubicBezTo>
                    <a:pt x="1068" y="57"/>
                    <a:pt x="1065" y="56"/>
                    <a:pt x="1062" y="59"/>
                  </a:cubicBezTo>
                  <a:cubicBezTo>
                    <a:pt x="1067" y="66"/>
                    <a:pt x="1081" y="64"/>
                    <a:pt x="1088" y="69"/>
                  </a:cubicBezTo>
                  <a:cubicBezTo>
                    <a:pt x="1080" y="69"/>
                    <a:pt x="1076" y="66"/>
                    <a:pt x="1068" y="66"/>
                  </a:cubicBezTo>
                  <a:cubicBezTo>
                    <a:pt x="1070" y="70"/>
                    <a:pt x="1066" y="68"/>
                    <a:pt x="1065" y="70"/>
                  </a:cubicBezTo>
                  <a:cubicBezTo>
                    <a:pt x="1066" y="72"/>
                    <a:pt x="1072" y="73"/>
                    <a:pt x="1070" y="74"/>
                  </a:cubicBezTo>
                  <a:cubicBezTo>
                    <a:pt x="1063" y="73"/>
                    <a:pt x="1059" y="64"/>
                    <a:pt x="1052" y="66"/>
                  </a:cubicBezTo>
                  <a:cubicBezTo>
                    <a:pt x="1056" y="67"/>
                    <a:pt x="1057" y="70"/>
                    <a:pt x="1058" y="74"/>
                  </a:cubicBezTo>
                  <a:cubicBezTo>
                    <a:pt x="1073" y="77"/>
                    <a:pt x="1082" y="94"/>
                    <a:pt x="1098" y="88"/>
                  </a:cubicBezTo>
                  <a:cubicBezTo>
                    <a:pt x="1098" y="91"/>
                    <a:pt x="1095" y="90"/>
                    <a:pt x="1096" y="93"/>
                  </a:cubicBezTo>
                  <a:cubicBezTo>
                    <a:pt x="1104" y="97"/>
                    <a:pt x="1113" y="103"/>
                    <a:pt x="1113" y="112"/>
                  </a:cubicBezTo>
                  <a:cubicBezTo>
                    <a:pt x="1108" y="111"/>
                    <a:pt x="1100" y="114"/>
                    <a:pt x="1098" y="110"/>
                  </a:cubicBezTo>
                  <a:cubicBezTo>
                    <a:pt x="1101" y="110"/>
                    <a:pt x="1103" y="108"/>
                    <a:pt x="1105" y="107"/>
                  </a:cubicBezTo>
                  <a:cubicBezTo>
                    <a:pt x="1101" y="101"/>
                    <a:pt x="1099" y="93"/>
                    <a:pt x="1087" y="94"/>
                  </a:cubicBezTo>
                  <a:cubicBezTo>
                    <a:pt x="1083" y="92"/>
                    <a:pt x="1081" y="89"/>
                    <a:pt x="1077" y="86"/>
                  </a:cubicBezTo>
                  <a:cubicBezTo>
                    <a:pt x="1071" y="83"/>
                    <a:pt x="1063" y="81"/>
                    <a:pt x="1057" y="77"/>
                  </a:cubicBezTo>
                  <a:cubicBezTo>
                    <a:pt x="1050" y="72"/>
                    <a:pt x="1045" y="64"/>
                    <a:pt x="1031" y="66"/>
                  </a:cubicBezTo>
                  <a:cubicBezTo>
                    <a:pt x="1031" y="71"/>
                    <a:pt x="1040" y="73"/>
                    <a:pt x="1038" y="81"/>
                  </a:cubicBezTo>
                  <a:cubicBezTo>
                    <a:pt x="1046" y="82"/>
                    <a:pt x="1050" y="87"/>
                    <a:pt x="1055" y="91"/>
                  </a:cubicBezTo>
                  <a:cubicBezTo>
                    <a:pt x="1061" y="91"/>
                    <a:pt x="1070" y="92"/>
                    <a:pt x="1073" y="98"/>
                  </a:cubicBezTo>
                  <a:cubicBezTo>
                    <a:pt x="1055" y="95"/>
                    <a:pt x="1045" y="90"/>
                    <a:pt x="1026" y="91"/>
                  </a:cubicBezTo>
                  <a:cubicBezTo>
                    <a:pt x="1025" y="96"/>
                    <a:pt x="1033" y="94"/>
                    <a:pt x="1033" y="99"/>
                  </a:cubicBezTo>
                  <a:cubicBezTo>
                    <a:pt x="1030" y="99"/>
                    <a:pt x="1036" y="102"/>
                    <a:pt x="1032" y="102"/>
                  </a:cubicBezTo>
                  <a:cubicBezTo>
                    <a:pt x="1028" y="102"/>
                    <a:pt x="1030" y="96"/>
                    <a:pt x="1025" y="97"/>
                  </a:cubicBezTo>
                  <a:cubicBezTo>
                    <a:pt x="1022" y="104"/>
                    <a:pt x="1011" y="98"/>
                    <a:pt x="1008" y="106"/>
                  </a:cubicBezTo>
                  <a:cubicBezTo>
                    <a:pt x="1001" y="107"/>
                    <a:pt x="1004" y="99"/>
                    <a:pt x="999" y="99"/>
                  </a:cubicBezTo>
                  <a:cubicBezTo>
                    <a:pt x="994" y="105"/>
                    <a:pt x="978" y="105"/>
                    <a:pt x="979" y="117"/>
                  </a:cubicBezTo>
                  <a:cubicBezTo>
                    <a:pt x="974" y="119"/>
                    <a:pt x="964" y="118"/>
                    <a:pt x="964" y="111"/>
                  </a:cubicBezTo>
                  <a:cubicBezTo>
                    <a:pt x="971" y="111"/>
                    <a:pt x="971" y="111"/>
                    <a:pt x="971" y="111"/>
                  </a:cubicBezTo>
                  <a:cubicBezTo>
                    <a:pt x="968" y="105"/>
                    <a:pt x="960" y="104"/>
                    <a:pt x="950" y="105"/>
                  </a:cubicBezTo>
                  <a:cubicBezTo>
                    <a:pt x="953" y="108"/>
                    <a:pt x="958" y="109"/>
                    <a:pt x="956" y="116"/>
                  </a:cubicBezTo>
                  <a:cubicBezTo>
                    <a:pt x="959" y="119"/>
                    <a:pt x="967" y="118"/>
                    <a:pt x="966" y="125"/>
                  </a:cubicBezTo>
                  <a:cubicBezTo>
                    <a:pt x="961" y="127"/>
                    <a:pt x="959" y="121"/>
                    <a:pt x="953" y="122"/>
                  </a:cubicBezTo>
                  <a:cubicBezTo>
                    <a:pt x="951" y="127"/>
                    <a:pt x="945" y="128"/>
                    <a:pt x="943" y="133"/>
                  </a:cubicBezTo>
                  <a:cubicBezTo>
                    <a:pt x="945" y="136"/>
                    <a:pt x="951" y="136"/>
                    <a:pt x="952" y="141"/>
                  </a:cubicBezTo>
                  <a:cubicBezTo>
                    <a:pt x="942" y="142"/>
                    <a:pt x="937" y="138"/>
                    <a:pt x="930" y="135"/>
                  </a:cubicBezTo>
                  <a:cubicBezTo>
                    <a:pt x="929" y="136"/>
                    <a:pt x="928" y="138"/>
                    <a:pt x="926" y="138"/>
                  </a:cubicBezTo>
                  <a:cubicBezTo>
                    <a:pt x="927" y="144"/>
                    <a:pt x="935" y="143"/>
                    <a:pt x="939" y="146"/>
                  </a:cubicBezTo>
                  <a:cubicBezTo>
                    <a:pt x="932" y="152"/>
                    <a:pt x="927" y="141"/>
                    <a:pt x="917" y="144"/>
                  </a:cubicBezTo>
                  <a:cubicBezTo>
                    <a:pt x="916" y="138"/>
                    <a:pt x="912" y="137"/>
                    <a:pt x="914" y="131"/>
                  </a:cubicBezTo>
                  <a:cubicBezTo>
                    <a:pt x="908" y="127"/>
                    <a:pt x="897" y="126"/>
                    <a:pt x="894" y="119"/>
                  </a:cubicBezTo>
                  <a:cubicBezTo>
                    <a:pt x="908" y="124"/>
                    <a:pt x="935" y="135"/>
                    <a:pt x="948" y="122"/>
                  </a:cubicBezTo>
                  <a:cubicBezTo>
                    <a:pt x="937" y="105"/>
                    <a:pt x="911" y="105"/>
                    <a:pt x="888" y="100"/>
                  </a:cubicBezTo>
                  <a:cubicBezTo>
                    <a:pt x="888" y="98"/>
                    <a:pt x="889" y="98"/>
                    <a:pt x="889" y="96"/>
                  </a:cubicBezTo>
                  <a:cubicBezTo>
                    <a:pt x="886" y="97"/>
                    <a:pt x="885" y="94"/>
                    <a:pt x="882" y="95"/>
                  </a:cubicBezTo>
                  <a:cubicBezTo>
                    <a:pt x="882" y="98"/>
                    <a:pt x="874" y="99"/>
                    <a:pt x="872" y="97"/>
                  </a:cubicBezTo>
                  <a:cubicBezTo>
                    <a:pt x="873" y="95"/>
                    <a:pt x="876" y="96"/>
                    <a:pt x="877" y="93"/>
                  </a:cubicBezTo>
                  <a:cubicBezTo>
                    <a:pt x="874" y="91"/>
                    <a:pt x="870" y="90"/>
                    <a:pt x="866" y="89"/>
                  </a:cubicBezTo>
                  <a:cubicBezTo>
                    <a:pt x="864" y="89"/>
                    <a:pt x="865" y="93"/>
                    <a:pt x="862" y="93"/>
                  </a:cubicBezTo>
                  <a:cubicBezTo>
                    <a:pt x="864" y="90"/>
                    <a:pt x="862" y="88"/>
                    <a:pt x="858" y="87"/>
                  </a:cubicBezTo>
                  <a:cubicBezTo>
                    <a:pt x="855" y="88"/>
                    <a:pt x="858" y="94"/>
                    <a:pt x="854" y="93"/>
                  </a:cubicBezTo>
                  <a:cubicBezTo>
                    <a:pt x="852" y="93"/>
                    <a:pt x="853" y="90"/>
                    <a:pt x="852" y="90"/>
                  </a:cubicBezTo>
                  <a:cubicBezTo>
                    <a:pt x="851" y="92"/>
                    <a:pt x="848" y="96"/>
                    <a:pt x="847" y="94"/>
                  </a:cubicBezTo>
                  <a:cubicBezTo>
                    <a:pt x="847" y="91"/>
                    <a:pt x="851" y="91"/>
                    <a:pt x="851" y="87"/>
                  </a:cubicBezTo>
                  <a:cubicBezTo>
                    <a:pt x="844" y="88"/>
                    <a:pt x="840" y="91"/>
                    <a:pt x="836" y="94"/>
                  </a:cubicBezTo>
                  <a:cubicBezTo>
                    <a:pt x="828" y="94"/>
                    <a:pt x="826" y="96"/>
                    <a:pt x="821" y="100"/>
                  </a:cubicBezTo>
                  <a:cubicBezTo>
                    <a:pt x="820" y="100"/>
                    <a:pt x="820" y="98"/>
                    <a:pt x="820" y="97"/>
                  </a:cubicBezTo>
                  <a:cubicBezTo>
                    <a:pt x="816" y="96"/>
                    <a:pt x="816" y="100"/>
                    <a:pt x="813" y="101"/>
                  </a:cubicBezTo>
                  <a:cubicBezTo>
                    <a:pt x="814" y="98"/>
                    <a:pt x="816" y="97"/>
                    <a:pt x="812" y="95"/>
                  </a:cubicBezTo>
                  <a:cubicBezTo>
                    <a:pt x="808" y="104"/>
                    <a:pt x="800" y="109"/>
                    <a:pt x="790" y="111"/>
                  </a:cubicBezTo>
                  <a:cubicBezTo>
                    <a:pt x="789" y="114"/>
                    <a:pt x="793" y="115"/>
                    <a:pt x="790" y="115"/>
                  </a:cubicBezTo>
                  <a:cubicBezTo>
                    <a:pt x="779" y="120"/>
                    <a:pt x="771" y="128"/>
                    <a:pt x="766" y="139"/>
                  </a:cubicBezTo>
                  <a:cubicBezTo>
                    <a:pt x="759" y="142"/>
                    <a:pt x="752" y="144"/>
                    <a:pt x="747" y="150"/>
                  </a:cubicBezTo>
                  <a:cubicBezTo>
                    <a:pt x="735" y="145"/>
                    <a:pt x="734" y="160"/>
                    <a:pt x="722" y="159"/>
                  </a:cubicBezTo>
                  <a:cubicBezTo>
                    <a:pt x="721" y="162"/>
                    <a:pt x="726" y="162"/>
                    <a:pt x="723" y="163"/>
                  </a:cubicBezTo>
                  <a:cubicBezTo>
                    <a:pt x="715" y="161"/>
                    <a:pt x="709" y="166"/>
                    <a:pt x="708" y="174"/>
                  </a:cubicBezTo>
                  <a:cubicBezTo>
                    <a:pt x="708" y="176"/>
                    <a:pt x="713" y="173"/>
                    <a:pt x="714" y="176"/>
                  </a:cubicBezTo>
                  <a:cubicBezTo>
                    <a:pt x="705" y="176"/>
                    <a:pt x="705" y="176"/>
                    <a:pt x="705" y="176"/>
                  </a:cubicBezTo>
                  <a:cubicBezTo>
                    <a:pt x="707" y="179"/>
                    <a:pt x="704" y="183"/>
                    <a:pt x="706" y="186"/>
                  </a:cubicBezTo>
                  <a:cubicBezTo>
                    <a:pt x="704" y="189"/>
                    <a:pt x="700" y="189"/>
                    <a:pt x="699" y="193"/>
                  </a:cubicBezTo>
                  <a:cubicBezTo>
                    <a:pt x="702" y="193"/>
                    <a:pt x="705" y="193"/>
                    <a:pt x="705" y="196"/>
                  </a:cubicBezTo>
                  <a:cubicBezTo>
                    <a:pt x="705" y="199"/>
                    <a:pt x="698" y="196"/>
                    <a:pt x="698" y="200"/>
                  </a:cubicBezTo>
                  <a:cubicBezTo>
                    <a:pt x="707" y="222"/>
                    <a:pt x="728" y="200"/>
                    <a:pt x="741" y="196"/>
                  </a:cubicBezTo>
                  <a:cubicBezTo>
                    <a:pt x="749" y="204"/>
                    <a:pt x="742" y="220"/>
                    <a:pt x="752" y="229"/>
                  </a:cubicBezTo>
                  <a:cubicBezTo>
                    <a:pt x="747" y="233"/>
                    <a:pt x="752" y="236"/>
                    <a:pt x="751" y="243"/>
                  </a:cubicBezTo>
                  <a:cubicBezTo>
                    <a:pt x="754" y="244"/>
                    <a:pt x="759" y="244"/>
                    <a:pt x="763" y="244"/>
                  </a:cubicBezTo>
                  <a:cubicBezTo>
                    <a:pt x="765" y="235"/>
                    <a:pt x="771" y="232"/>
                    <a:pt x="781" y="235"/>
                  </a:cubicBezTo>
                  <a:cubicBezTo>
                    <a:pt x="785" y="227"/>
                    <a:pt x="791" y="216"/>
                    <a:pt x="790" y="206"/>
                  </a:cubicBezTo>
                  <a:cubicBezTo>
                    <a:pt x="799" y="203"/>
                    <a:pt x="805" y="201"/>
                    <a:pt x="810" y="192"/>
                  </a:cubicBezTo>
                  <a:cubicBezTo>
                    <a:pt x="807" y="187"/>
                    <a:pt x="804" y="183"/>
                    <a:pt x="797" y="182"/>
                  </a:cubicBezTo>
                  <a:cubicBezTo>
                    <a:pt x="794" y="175"/>
                    <a:pt x="798" y="173"/>
                    <a:pt x="800" y="170"/>
                  </a:cubicBezTo>
                  <a:cubicBezTo>
                    <a:pt x="802" y="166"/>
                    <a:pt x="800" y="162"/>
                    <a:pt x="803" y="159"/>
                  </a:cubicBezTo>
                  <a:cubicBezTo>
                    <a:pt x="807" y="155"/>
                    <a:pt x="816" y="157"/>
                    <a:pt x="822" y="153"/>
                  </a:cubicBezTo>
                  <a:cubicBezTo>
                    <a:pt x="828" y="148"/>
                    <a:pt x="827" y="141"/>
                    <a:pt x="830" y="133"/>
                  </a:cubicBezTo>
                  <a:cubicBezTo>
                    <a:pt x="838" y="131"/>
                    <a:pt x="850" y="130"/>
                    <a:pt x="852" y="138"/>
                  </a:cubicBezTo>
                  <a:cubicBezTo>
                    <a:pt x="844" y="146"/>
                    <a:pt x="835" y="152"/>
                    <a:pt x="827" y="158"/>
                  </a:cubicBezTo>
                  <a:cubicBezTo>
                    <a:pt x="825" y="167"/>
                    <a:pt x="830" y="173"/>
                    <a:pt x="828" y="182"/>
                  </a:cubicBezTo>
                  <a:cubicBezTo>
                    <a:pt x="841" y="199"/>
                    <a:pt x="865" y="184"/>
                    <a:pt x="883" y="183"/>
                  </a:cubicBezTo>
                  <a:cubicBezTo>
                    <a:pt x="886" y="185"/>
                    <a:pt x="888" y="187"/>
                    <a:pt x="891" y="189"/>
                  </a:cubicBezTo>
                  <a:cubicBezTo>
                    <a:pt x="889" y="192"/>
                    <a:pt x="883" y="192"/>
                    <a:pt x="882" y="196"/>
                  </a:cubicBezTo>
                  <a:cubicBezTo>
                    <a:pt x="869" y="188"/>
                    <a:pt x="830" y="199"/>
                    <a:pt x="854" y="209"/>
                  </a:cubicBezTo>
                  <a:cubicBezTo>
                    <a:pt x="852" y="215"/>
                    <a:pt x="855" y="217"/>
                    <a:pt x="855" y="224"/>
                  </a:cubicBezTo>
                  <a:cubicBezTo>
                    <a:pt x="844" y="226"/>
                    <a:pt x="846" y="216"/>
                    <a:pt x="840" y="215"/>
                  </a:cubicBezTo>
                  <a:cubicBezTo>
                    <a:pt x="827" y="212"/>
                    <a:pt x="823" y="237"/>
                    <a:pt x="829" y="248"/>
                  </a:cubicBezTo>
                  <a:cubicBezTo>
                    <a:pt x="826" y="251"/>
                    <a:pt x="821" y="247"/>
                    <a:pt x="816" y="250"/>
                  </a:cubicBezTo>
                  <a:cubicBezTo>
                    <a:pt x="814" y="251"/>
                    <a:pt x="818" y="256"/>
                    <a:pt x="814" y="256"/>
                  </a:cubicBezTo>
                  <a:cubicBezTo>
                    <a:pt x="807" y="258"/>
                    <a:pt x="806" y="253"/>
                    <a:pt x="802" y="251"/>
                  </a:cubicBezTo>
                  <a:cubicBezTo>
                    <a:pt x="785" y="249"/>
                    <a:pt x="782" y="260"/>
                    <a:pt x="766" y="259"/>
                  </a:cubicBezTo>
                  <a:cubicBezTo>
                    <a:pt x="765" y="261"/>
                    <a:pt x="762" y="262"/>
                    <a:pt x="761" y="265"/>
                  </a:cubicBezTo>
                  <a:cubicBezTo>
                    <a:pt x="754" y="254"/>
                    <a:pt x="741" y="255"/>
                    <a:pt x="729" y="260"/>
                  </a:cubicBezTo>
                  <a:cubicBezTo>
                    <a:pt x="728" y="257"/>
                    <a:pt x="733" y="255"/>
                    <a:pt x="730" y="253"/>
                  </a:cubicBezTo>
                  <a:cubicBezTo>
                    <a:pt x="710" y="255"/>
                    <a:pt x="726" y="232"/>
                    <a:pt x="734" y="228"/>
                  </a:cubicBezTo>
                  <a:cubicBezTo>
                    <a:pt x="734" y="226"/>
                    <a:pt x="728" y="229"/>
                    <a:pt x="730" y="226"/>
                  </a:cubicBezTo>
                  <a:cubicBezTo>
                    <a:pt x="731" y="221"/>
                    <a:pt x="736" y="220"/>
                    <a:pt x="734" y="215"/>
                  </a:cubicBezTo>
                  <a:cubicBezTo>
                    <a:pt x="726" y="214"/>
                    <a:pt x="726" y="222"/>
                    <a:pt x="720" y="223"/>
                  </a:cubicBezTo>
                  <a:cubicBezTo>
                    <a:pt x="721" y="221"/>
                    <a:pt x="720" y="219"/>
                    <a:pt x="718" y="219"/>
                  </a:cubicBezTo>
                  <a:cubicBezTo>
                    <a:pt x="717" y="220"/>
                    <a:pt x="715" y="222"/>
                    <a:pt x="714" y="223"/>
                  </a:cubicBezTo>
                  <a:cubicBezTo>
                    <a:pt x="713" y="226"/>
                    <a:pt x="717" y="224"/>
                    <a:pt x="715" y="227"/>
                  </a:cubicBezTo>
                  <a:cubicBezTo>
                    <a:pt x="712" y="226"/>
                    <a:pt x="709" y="229"/>
                    <a:pt x="708" y="231"/>
                  </a:cubicBezTo>
                  <a:cubicBezTo>
                    <a:pt x="708" y="231"/>
                    <a:pt x="708" y="247"/>
                    <a:pt x="708" y="247"/>
                  </a:cubicBezTo>
                  <a:cubicBezTo>
                    <a:pt x="708" y="250"/>
                    <a:pt x="711" y="251"/>
                    <a:pt x="711" y="253"/>
                  </a:cubicBezTo>
                  <a:cubicBezTo>
                    <a:pt x="710" y="260"/>
                    <a:pt x="706" y="261"/>
                    <a:pt x="701" y="266"/>
                  </a:cubicBezTo>
                  <a:cubicBezTo>
                    <a:pt x="699" y="264"/>
                    <a:pt x="697" y="261"/>
                    <a:pt x="692" y="262"/>
                  </a:cubicBezTo>
                  <a:cubicBezTo>
                    <a:pt x="690" y="263"/>
                    <a:pt x="691" y="267"/>
                    <a:pt x="689" y="267"/>
                  </a:cubicBezTo>
                  <a:cubicBezTo>
                    <a:pt x="658" y="260"/>
                    <a:pt x="655" y="300"/>
                    <a:pt x="622" y="295"/>
                  </a:cubicBezTo>
                  <a:cubicBezTo>
                    <a:pt x="624" y="289"/>
                    <a:pt x="622" y="290"/>
                    <a:pt x="619" y="287"/>
                  </a:cubicBezTo>
                  <a:cubicBezTo>
                    <a:pt x="624" y="281"/>
                    <a:pt x="635" y="282"/>
                    <a:pt x="635" y="272"/>
                  </a:cubicBezTo>
                  <a:cubicBezTo>
                    <a:pt x="632" y="268"/>
                    <a:pt x="626" y="267"/>
                    <a:pt x="621" y="270"/>
                  </a:cubicBezTo>
                  <a:cubicBezTo>
                    <a:pt x="626" y="261"/>
                    <a:pt x="625" y="249"/>
                    <a:pt x="618" y="242"/>
                  </a:cubicBezTo>
                  <a:cubicBezTo>
                    <a:pt x="620" y="240"/>
                    <a:pt x="621" y="236"/>
                    <a:pt x="622" y="234"/>
                  </a:cubicBezTo>
                  <a:cubicBezTo>
                    <a:pt x="621" y="231"/>
                    <a:pt x="619" y="228"/>
                    <a:pt x="616" y="227"/>
                  </a:cubicBezTo>
                  <a:cubicBezTo>
                    <a:pt x="622" y="221"/>
                    <a:pt x="630" y="217"/>
                    <a:pt x="634" y="209"/>
                  </a:cubicBezTo>
                  <a:cubicBezTo>
                    <a:pt x="629" y="208"/>
                    <a:pt x="623" y="208"/>
                    <a:pt x="618" y="206"/>
                  </a:cubicBezTo>
                  <a:cubicBezTo>
                    <a:pt x="622" y="203"/>
                    <a:pt x="629" y="203"/>
                    <a:pt x="629" y="197"/>
                  </a:cubicBezTo>
                  <a:cubicBezTo>
                    <a:pt x="623" y="197"/>
                    <a:pt x="620" y="198"/>
                    <a:pt x="615" y="197"/>
                  </a:cubicBezTo>
                  <a:cubicBezTo>
                    <a:pt x="610" y="200"/>
                    <a:pt x="608" y="205"/>
                    <a:pt x="602" y="206"/>
                  </a:cubicBezTo>
                  <a:cubicBezTo>
                    <a:pt x="604" y="217"/>
                    <a:pt x="593" y="215"/>
                    <a:pt x="591" y="222"/>
                  </a:cubicBezTo>
                  <a:cubicBezTo>
                    <a:pt x="592" y="225"/>
                    <a:pt x="595" y="217"/>
                    <a:pt x="596" y="221"/>
                  </a:cubicBezTo>
                  <a:cubicBezTo>
                    <a:pt x="592" y="222"/>
                    <a:pt x="592" y="228"/>
                    <a:pt x="589" y="230"/>
                  </a:cubicBezTo>
                  <a:cubicBezTo>
                    <a:pt x="589" y="227"/>
                    <a:pt x="587" y="226"/>
                    <a:pt x="583" y="228"/>
                  </a:cubicBezTo>
                  <a:cubicBezTo>
                    <a:pt x="586" y="231"/>
                    <a:pt x="586" y="232"/>
                    <a:pt x="586" y="235"/>
                  </a:cubicBezTo>
                  <a:cubicBezTo>
                    <a:pt x="588" y="233"/>
                    <a:pt x="590" y="232"/>
                    <a:pt x="593" y="234"/>
                  </a:cubicBezTo>
                  <a:cubicBezTo>
                    <a:pt x="591" y="237"/>
                    <a:pt x="587" y="237"/>
                    <a:pt x="587" y="242"/>
                  </a:cubicBezTo>
                  <a:cubicBezTo>
                    <a:pt x="590" y="244"/>
                    <a:pt x="600" y="240"/>
                    <a:pt x="602" y="241"/>
                  </a:cubicBezTo>
                  <a:cubicBezTo>
                    <a:pt x="601" y="243"/>
                    <a:pt x="597" y="243"/>
                    <a:pt x="597" y="248"/>
                  </a:cubicBezTo>
                  <a:cubicBezTo>
                    <a:pt x="597" y="250"/>
                    <a:pt x="601" y="249"/>
                    <a:pt x="601" y="252"/>
                  </a:cubicBezTo>
                  <a:cubicBezTo>
                    <a:pt x="598" y="255"/>
                    <a:pt x="597" y="260"/>
                    <a:pt x="593" y="262"/>
                  </a:cubicBezTo>
                  <a:cubicBezTo>
                    <a:pt x="589" y="260"/>
                    <a:pt x="585" y="259"/>
                    <a:pt x="580" y="259"/>
                  </a:cubicBezTo>
                  <a:cubicBezTo>
                    <a:pt x="580" y="262"/>
                    <a:pt x="578" y="263"/>
                    <a:pt x="576" y="266"/>
                  </a:cubicBezTo>
                  <a:cubicBezTo>
                    <a:pt x="578" y="266"/>
                    <a:pt x="580" y="266"/>
                    <a:pt x="581" y="268"/>
                  </a:cubicBezTo>
                  <a:cubicBezTo>
                    <a:pt x="579" y="276"/>
                    <a:pt x="565" y="272"/>
                    <a:pt x="565" y="282"/>
                  </a:cubicBezTo>
                  <a:cubicBezTo>
                    <a:pt x="572" y="279"/>
                    <a:pt x="575" y="286"/>
                    <a:pt x="581" y="287"/>
                  </a:cubicBezTo>
                  <a:cubicBezTo>
                    <a:pt x="565" y="287"/>
                    <a:pt x="557" y="295"/>
                    <a:pt x="547" y="303"/>
                  </a:cubicBezTo>
                  <a:cubicBezTo>
                    <a:pt x="554" y="307"/>
                    <a:pt x="560" y="294"/>
                    <a:pt x="567" y="302"/>
                  </a:cubicBezTo>
                  <a:cubicBezTo>
                    <a:pt x="571" y="301"/>
                    <a:pt x="573" y="297"/>
                    <a:pt x="577" y="296"/>
                  </a:cubicBezTo>
                  <a:cubicBezTo>
                    <a:pt x="580" y="295"/>
                    <a:pt x="578" y="299"/>
                    <a:pt x="581" y="299"/>
                  </a:cubicBezTo>
                  <a:cubicBezTo>
                    <a:pt x="594" y="297"/>
                    <a:pt x="607" y="300"/>
                    <a:pt x="621" y="295"/>
                  </a:cubicBezTo>
                  <a:cubicBezTo>
                    <a:pt x="626" y="312"/>
                    <a:pt x="603" y="306"/>
                    <a:pt x="599" y="317"/>
                  </a:cubicBezTo>
                  <a:cubicBezTo>
                    <a:pt x="595" y="317"/>
                    <a:pt x="591" y="317"/>
                    <a:pt x="589" y="316"/>
                  </a:cubicBezTo>
                  <a:cubicBezTo>
                    <a:pt x="589" y="312"/>
                    <a:pt x="588" y="309"/>
                    <a:pt x="583" y="310"/>
                  </a:cubicBezTo>
                  <a:cubicBezTo>
                    <a:pt x="588" y="324"/>
                    <a:pt x="570" y="328"/>
                    <a:pt x="562" y="320"/>
                  </a:cubicBezTo>
                  <a:cubicBezTo>
                    <a:pt x="558" y="323"/>
                    <a:pt x="549" y="320"/>
                    <a:pt x="546" y="323"/>
                  </a:cubicBezTo>
                  <a:cubicBezTo>
                    <a:pt x="549" y="328"/>
                    <a:pt x="541" y="328"/>
                    <a:pt x="542" y="332"/>
                  </a:cubicBezTo>
                  <a:cubicBezTo>
                    <a:pt x="549" y="336"/>
                    <a:pt x="557" y="338"/>
                    <a:pt x="562" y="345"/>
                  </a:cubicBezTo>
                  <a:cubicBezTo>
                    <a:pt x="559" y="351"/>
                    <a:pt x="563" y="357"/>
                    <a:pt x="567" y="361"/>
                  </a:cubicBezTo>
                  <a:cubicBezTo>
                    <a:pt x="564" y="378"/>
                    <a:pt x="554" y="391"/>
                    <a:pt x="545" y="403"/>
                  </a:cubicBezTo>
                  <a:cubicBezTo>
                    <a:pt x="534" y="401"/>
                    <a:pt x="525" y="401"/>
                    <a:pt x="516" y="400"/>
                  </a:cubicBezTo>
                  <a:cubicBezTo>
                    <a:pt x="510" y="400"/>
                    <a:pt x="509" y="396"/>
                    <a:pt x="504" y="395"/>
                  </a:cubicBezTo>
                  <a:cubicBezTo>
                    <a:pt x="493" y="391"/>
                    <a:pt x="483" y="396"/>
                    <a:pt x="479" y="389"/>
                  </a:cubicBezTo>
                  <a:cubicBezTo>
                    <a:pt x="474" y="395"/>
                    <a:pt x="462" y="393"/>
                    <a:pt x="457" y="398"/>
                  </a:cubicBezTo>
                  <a:cubicBezTo>
                    <a:pt x="460" y="407"/>
                    <a:pt x="456" y="410"/>
                    <a:pt x="454" y="414"/>
                  </a:cubicBezTo>
                  <a:cubicBezTo>
                    <a:pt x="451" y="422"/>
                    <a:pt x="449" y="431"/>
                    <a:pt x="441" y="441"/>
                  </a:cubicBezTo>
                  <a:cubicBezTo>
                    <a:pt x="435" y="448"/>
                    <a:pt x="425" y="458"/>
                    <a:pt x="425" y="465"/>
                  </a:cubicBezTo>
                  <a:cubicBezTo>
                    <a:pt x="424" y="467"/>
                    <a:pt x="427" y="471"/>
                    <a:pt x="427" y="472"/>
                  </a:cubicBezTo>
                  <a:cubicBezTo>
                    <a:pt x="428" y="481"/>
                    <a:pt x="421" y="484"/>
                    <a:pt x="418" y="493"/>
                  </a:cubicBezTo>
                  <a:cubicBezTo>
                    <a:pt x="421" y="496"/>
                    <a:pt x="427" y="495"/>
                    <a:pt x="429" y="498"/>
                  </a:cubicBezTo>
                  <a:cubicBezTo>
                    <a:pt x="433" y="497"/>
                    <a:pt x="436" y="495"/>
                    <a:pt x="441" y="495"/>
                  </a:cubicBezTo>
                  <a:cubicBezTo>
                    <a:pt x="446" y="500"/>
                    <a:pt x="447" y="504"/>
                    <a:pt x="446" y="514"/>
                  </a:cubicBezTo>
                  <a:cubicBezTo>
                    <a:pt x="451" y="521"/>
                    <a:pt x="455" y="514"/>
                    <a:pt x="462" y="512"/>
                  </a:cubicBezTo>
                  <a:cubicBezTo>
                    <a:pt x="476" y="506"/>
                    <a:pt x="489" y="512"/>
                    <a:pt x="501" y="513"/>
                  </a:cubicBezTo>
                  <a:cubicBezTo>
                    <a:pt x="508" y="507"/>
                    <a:pt x="510" y="498"/>
                    <a:pt x="523" y="499"/>
                  </a:cubicBezTo>
                  <a:cubicBezTo>
                    <a:pt x="527" y="491"/>
                    <a:pt x="532" y="485"/>
                    <a:pt x="542" y="483"/>
                  </a:cubicBezTo>
                  <a:cubicBezTo>
                    <a:pt x="543" y="476"/>
                    <a:pt x="538" y="477"/>
                    <a:pt x="538" y="471"/>
                  </a:cubicBezTo>
                  <a:cubicBezTo>
                    <a:pt x="543" y="459"/>
                    <a:pt x="557" y="456"/>
                    <a:pt x="564" y="445"/>
                  </a:cubicBezTo>
                  <a:cubicBezTo>
                    <a:pt x="578" y="441"/>
                    <a:pt x="602" y="440"/>
                    <a:pt x="596" y="421"/>
                  </a:cubicBezTo>
                  <a:cubicBezTo>
                    <a:pt x="602" y="415"/>
                    <a:pt x="607" y="408"/>
                    <a:pt x="615" y="408"/>
                  </a:cubicBezTo>
                  <a:cubicBezTo>
                    <a:pt x="616" y="408"/>
                    <a:pt x="618" y="410"/>
                    <a:pt x="621" y="411"/>
                  </a:cubicBezTo>
                  <a:cubicBezTo>
                    <a:pt x="632" y="413"/>
                    <a:pt x="631" y="419"/>
                    <a:pt x="644" y="418"/>
                  </a:cubicBezTo>
                  <a:cubicBezTo>
                    <a:pt x="645" y="409"/>
                    <a:pt x="656" y="410"/>
                    <a:pt x="664" y="407"/>
                  </a:cubicBezTo>
                  <a:cubicBezTo>
                    <a:pt x="670" y="404"/>
                    <a:pt x="672" y="399"/>
                    <a:pt x="676" y="398"/>
                  </a:cubicBezTo>
                  <a:cubicBezTo>
                    <a:pt x="687" y="398"/>
                    <a:pt x="695" y="409"/>
                    <a:pt x="692" y="422"/>
                  </a:cubicBezTo>
                  <a:cubicBezTo>
                    <a:pt x="703" y="432"/>
                    <a:pt x="715" y="440"/>
                    <a:pt x="723" y="453"/>
                  </a:cubicBezTo>
                  <a:cubicBezTo>
                    <a:pt x="731" y="453"/>
                    <a:pt x="731" y="453"/>
                    <a:pt x="731" y="453"/>
                  </a:cubicBezTo>
                  <a:cubicBezTo>
                    <a:pt x="732" y="462"/>
                    <a:pt x="745" y="458"/>
                    <a:pt x="749" y="464"/>
                  </a:cubicBezTo>
                  <a:cubicBezTo>
                    <a:pt x="748" y="468"/>
                    <a:pt x="750" y="469"/>
                    <a:pt x="751" y="472"/>
                  </a:cubicBezTo>
                  <a:cubicBezTo>
                    <a:pt x="753" y="473"/>
                    <a:pt x="757" y="473"/>
                    <a:pt x="759" y="475"/>
                  </a:cubicBezTo>
                  <a:cubicBezTo>
                    <a:pt x="760" y="481"/>
                    <a:pt x="762" y="487"/>
                    <a:pt x="764" y="491"/>
                  </a:cubicBezTo>
                  <a:cubicBezTo>
                    <a:pt x="760" y="496"/>
                    <a:pt x="760" y="503"/>
                    <a:pt x="753" y="505"/>
                  </a:cubicBezTo>
                  <a:cubicBezTo>
                    <a:pt x="751" y="505"/>
                    <a:pt x="747" y="504"/>
                    <a:pt x="743" y="504"/>
                  </a:cubicBezTo>
                  <a:cubicBezTo>
                    <a:pt x="733" y="505"/>
                    <a:pt x="728" y="509"/>
                    <a:pt x="722" y="503"/>
                  </a:cubicBezTo>
                  <a:cubicBezTo>
                    <a:pt x="718" y="506"/>
                    <a:pt x="716" y="504"/>
                    <a:pt x="710" y="504"/>
                  </a:cubicBezTo>
                  <a:cubicBezTo>
                    <a:pt x="709" y="507"/>
                    <a:pt x="707" y="508"/>
                    <a:pt x="709" y="512"/>
                  </a:cubicBezTo>
                  <a:cubicBezTo>
                    <a:pt x="717" y="512"/>
                    <a:pt x="720" y="521"/>
                    <a:pt x="727" y="524"/>
                  </a:cubicBezTo>
                  <a:cubicBezTo>
                    <a:pt x="729" y="525"/>
                    <a:pt x="732" y="523"/>
                    <a:pt x="734" y="524"/>
                  </a:cubicBezTo>
                  <a:cubicBezTo>
                    <a:pt x="738" y="526"/>
                    <a:pt x="742" y="535"/>
                    <a:pt x="748" y="530"/>
                  </a:cubicBezTo>
                  <a:cubicBezTo>
                    <a:pt x="750" y="523"/>
                    <a:pt x="746" y="512"/>
                    <a:pt x="754" y="510"/>
                  </a:cubicBezTo>
                  <a:cubicBezTo>
                    <a:pt x="768" y="513"/>
                    <a:pt x="768" y="494"/>
                    <a:pt x="780" y="492"/>
                  </a:cubicBezTo>
                  <a:cubicBezTo>
                    <a:pt x="781" y="483"/>
                    <a:pt x="773" y="483"/>
                    <a:pt x="771" y="477"/>
                  </a:cubicBezTo>
                  <a:cubicBezTo>
                    <a:pt x="774" y="474"/>
                    <a:pt x="774" y="468"/>
                    <a:pt x="779" y="467"/>
                  </a:cubicBezTo>
                  <a:cubicBezTo>
                    <a:pt x="788" y="467"/>
                    <a:pt x="791" y="482"/>
                    <a:pt x="800" y="475"/>
                  </a:cubicBezTo>
                  <a:cubicBezTo>
                    <a:pt x="796" y="458"/>
                    <a:pt x="776" y="458"/>
                    <a:pt x="764" y="449"/>
                  </a:cubicBezTo>
                  <a:cubicBezTo>
                    <a:pt x="766" y="447"/>
                    <a:pt x="768" y="446"/>
                    <a:pt x="767" y="442"/>
                  </a:cubicBezTo>
                  <a:cubicBezTo>
                    <a:pt x="757" y="440"/>
                    <a:pt x="749" y="439"/>
                    <a:pt x="743" y="433"/>
                  </a:cubicBezTo>
                  <a:cubicBezTo>
                    <a:pt x="739" y="428"/>
                    <a:pt x="739" y="420"/>
                    <a:pt x="736" y="414"/>
                  </a:cubicBezTo>
                  <a:cubicBezTo>
                    <a:pt x="731" y="406"/>
                    <a:pt x="720" y="405"/>
                    <a:pt x="720" y="395"/>
                  </a:cubicBezTo>
                  <a:cubicBezTo>
                    <a:pt x="724" y="394"/>
                    <a:pt x="725" y="389"/>
                    <a:pt x="722" y="386"/>
                  </a:cubicBezTo>
                  <a:cubicBezTo>
                    <a:pt x="726" y="383"/>
                    <a:pt x="734" y="378"/>
                    <a:pt x="740" y="381"/>
                  </a:cubicBezTo>
                  <a:cubicBezTo>
                    <a:pt x="740" y="386"/>
                    <a:pt x="736" y="388"/>
                    <a:pt x="738" y="394"/>
                  </a:cubicBezTo>
                  <a:cubicBezTo>
                    <a:pt x="744" y="394"/>
                    <a:pt x="742" y="388"/>
                    <a:pt x="748" y="390"/>
                  </a:cubicBezTo>
                  <a:cubicBezTo>
                    <a:pt x="751" y="402"/>
                    <a:pt x="761" y="406"/>
                    <a:pt x="765" y="417"/>
                  </a:cubicBezTo>
                  <a:cubicBezTo>
                    <a:pt x="770" y="416"/>
                    <a:pt x="773" y="418"/>
                    <a:pt x="777" y="418"/>
                  </a:cubicBezTo>
                  <a:cubicBezTo>
                    <a:pt x="778" y="420"/>
                    <a:pt x="778" y="423"/>
                    <a:pt x="780" y="424"/>
                  </a:cubicBezTo>
                  <a:cubicBezTo>
                    <a:pt x="795" y="428"/>
                    <a:pt x="801" y="441"/>
                    <a:pt x="814" y="446"/>
                  </a:cubicBezTo>
                  <a:cubicBezTo>
                    <a:pt x="813" y="455"/>
                    <a:pt x="811" y="463"/>
                    <a:pt x="809" y="469"/>
                  </a:cubicBezTo>
                  <a:cubicBezTo>
                    <a:pt x="811" y="473"/>
                    <a:pt x="818" y="473"/>
                    <a:pt x="817" y="481"/>
                  </a:cubicBezTo>
                  <a:cubicBezTo>
                    <a:pt x="827" y="485"/>
                    <a:pt x="831" y="496"/>
                    <a:pt x="838" y="503"/>
                  </a:cubicBezTo>
                  <a:cubicBezTo>
                    <a:pt x="841" y="504"/>
                    <a:pt x="847" y="501"/>
                    <a:pt x="847" y="505"/>
                  </a:cubicBezTo>
                  <a:cubicBezTo>
                    <a:pt x="845" y="507"/>
                    <a:pt x="840" y="506"/>
                    <a:pt x="839" y="510"/>
                  </a:cubicBezTo>
                  <a:cubicBezTo>
                    <a:pt x="843" y="516"/>
                    <a:pt x="846" y="518"/>
                    <a:pt x="844" y="529"/>
                  </a:cubicBezTo>
                  <a:cubicBezTo>
                    <a:pt x="848" y="531"/>
                    <a:pt x="851" y="529"/>
                    <a:pt x="856" y="529"/>
                  </a:cubicBezTo>
                  <a:cubicBezTo>
                    <a:pt x="856" y="531"/>
                    <a:pt x="857" y="532"/>
                    <a:pt x="858" y="535"/>
                  </a:cubicBezTo>
                  <a:cubicBezTo>
                    <a:pt x="863" y="530"/>
                    <a:pt x="865" y="538"/>
                    <a:pt x="870" y="536"/>
                  </a:cubicBezTo>
                  <a:cubicBezTo>
                    <a:pt x="870" y="528"/>
                    <a:pt x="864" y="521"/>
                    <a:pt x="864" y="516"/>
                  </a:cubicBezTo>
                  <a:cubicBezTo>
                    <a:pt x="869" y="516"/>
                    <a:pt x="868" y="521"/>
                    <a:pt x="874" y="519"/>
                  </a:cubicBezTo>
                  <a:cubicBezTo>
                    <a:pt x="873" y="511"/>
                    <a:pt x="857" y="510"/>
                    <a:pt x="852" y="503"/>
                  </a:cubicBezTo>
                  <a:cubicBezTo>
                    <a:pt x="863" y="501"/>
                    <a:pt x="870" y="511"/>
                    <a:pt x="881" y="513"/>
                  </a:cubicBezTo>
                  <a:cubicBezTo>
                    <a:pt x="883" y="510"/>
                    <a:pt x="881" y="506"/>
                    <a:pt x="880" y="504"/>
                  </a:cubicBezTo>
                  <a:cubicBezTo>
                    <a:pt x="883" y="503"/>
                    <a:pt x="886" y="502"/>
                    <a:pt x="885" y="496"/>
                  </a:cubicBezTo>
                  <a:cubicBezTo>
                    <a:pt x="881" y="496"/>
                    <a:pt x="876" y="496"/>
                    <a:pt x="873" y="493"/>
                  </a:cubicBezTo>
                  <a:cubicBezTo>
                    <a:pt x="867" y="489"/>
                    <a:pt x="860" y="474"/>
                    <a:pt x="858" y="467"/>
                  </a:cubicBezTo>
                  <a:cubicBezTo>
                    <a:pt x="864" y="469"/>
                    <a:pt x="866" y="474"/>
                    <a:pt x="872" y="476"/>
                  </a:cubicBezTo>
                  <a:cubicBezTo>
                    <a:pt x="878" y="473"/>
                    <a:pt x="872" y="463"/>
                    <a:pt x="880" y="461"/>
                  </a:cubicBezTo>
                  <a:cubicBezTo>
                    <a:pt x="884" y="461"/>
                    <a:pt x="884" y="464"/>
                    <a:pt x="887" y="465"/>
                  </a:cubicBezTo>
                  <a:cubicBezTo>
                    <a:pt x="891" y="463"/>
                    <a:pt x="891" y="459"/>
                    <a:pt x="895" y="459"/>
                  </a:cubicBezTo>
                  <a:cubicBezTo>
                    <a:pt x="900" y="461"/>
                    <a:pt x="908" y="461"/>
                    <a:pt x="908" y="467"/>
                  </a:cubicBezTo>
                  <a:cubicBezTo>
                    <a:pt x="906" y="469"/>
                    <a:pt x="900" y="468"/>
                    <a:pt x="902" y="473"/>
                  </a:cubicBezTo>
                  <a:cubicBezTo>
                    <a:pt x="906" y="477"/>
                    <a:pt x="907" y="470"/>
                    <a:pt x="911" y="470"/>
                  </a:cubicBezTo>
                  <a:cubicBezTo>
                    <a:pt x="910" y="479"/>
                    <a:pt x="910" y="484"/>
                    <a:pt x="906" y="490"/>
                  </a:cubicBezTo>
                  <a:cubicBezTo>
                    <a:pt x="910" y="490"/>
                    <a:pt x="912" y="492"/>
                    <a:pt x="916" y="492"/>
                  </a:cubicBezTo>
                  <a:cubicBezTo>
                    <a:pt x="920" y="487"/>
                    <a:pt x="914" y="487"/>
                    <a:pt x="912" y="484"/>
                  </a:cubicBezTo>
                  <a:cubicBezTo>
                    <a:pt x="922" y="483"/>
                    <a:pt x="922" y="498"/>
                    <a:pt x="923" y="502"/>
                  </a:cubicBezTo>
                  <a:cubicBezTo>
                    <a:pt x="919" y="497"/>
                    <a:pt x="915" y="497"/>
                    <a:pt x="907" y="498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18" y="505"/>
                    <a:pt x="933" y="506"/>
                    <a:pt x="930" y="519"/>
                  </a:cubicBezTo>
                  <a:cubicBezTo>
                    <a:pt x="936" y="523"/>
                    <a:pt x="943" y="525"/>
                    <a:pt x="946" y="531"/>
                  </a:cubicBezTo>
                  <a:cubicBezTo>
                    <a:pt x="957" y="529"/>
                    <a:pt x="965" y="543"/>
                    <a:pt x="980" y="537"/>
                  </a:cubicBezTo>
                  <a:cubicBezTo>
                    <a:pt x="978" y="524"/>
                    <a:pt x="995" y="524"/>
                    <a:pt x="1003" y="530"/>
                  </a:cubicBezTo>
                  <a:cubicBezTo>
                    <a:pt x="1006" y="532"/>
                    <a:pt x="1006" y="537"/>
                    <a:pt x="1010" y="539"/>
                  </a:cubicBezTo>
                  <a:cubicBezTo>
                    <a:pt x="1030" y="545"/>
                    <a:pt x="1038" y="516"/>
                    <a:pt x="1055" y="528"/>
                  </a:cubicBezTo>
                  <a:cubicBezTo>
                    <a:pt x="1059" y="527"/>
                    <a:pt x="1058" y="522"/>
                    <a:pt x="1063" y="522"/>
                  </a:cubicBezTo>
                  <a:cubicBezTo>
                    <a:pt x="1064" y="533"/>
                    <a:pt x="1056" y="553"/>
                    <a:pt x="1068" y="561"/>
                  </a:cubicBezTo>
                  <a:cubicBezTo>
                    <a:pt x="1054" y="576"/>
                    <a:pt x="1068" y="603"/>
                    <a:pt x="1059" y="616"/>
                  </a:cubicBezTo>
                  <a:cubicBezTo>
                    <a:pt x="1054" y="616"/>
                    <a:pt x="1054" y="616"/>
                    <a:pt x="1054" y="616"/>
                  </a:cubicBezTo>
                  <a:cubicBezTo>
                    <a:pt x="1052" y="630"/>
                    <a:pt x="1039" y="623"/>
                    <a:pt x="1027" y="625"/>
                  </a:cubicBezTo>
                  <a:cubicBezTo>
                    <a:pt x="1022" y="616"/>
                    <a:pt x="1015" y="621"/>
                    <a:pt x="1005" y="622"/>
                  </a:cubicBezTo>
                  <a:cubicBezTo>
                    <a:pt x="1002" y="622"/>
                    <a:pt x="1000" y="621"/>
                    <a:pt x="999" y="621"/>
                  </a:cubicBezTo>
                  <a:cubicBezTo>
                    <a:pt x="990" y="623"/>
                    <a:pt x="983" y="633"/>
                    <a:pt x="977" y="634"/>
                  </a:cubicBezTo>
                  <a:cubicBezTo>
                    <a:pt x="970" y="628"/>
                    <a:pt x="960" y="632"/>
                    <a:pt x="952" y="630"/>
                  </a:cubicBezTo>
                  <a:cubicBezTo>
                    <a:pt x="949" y="629"/>
                    <a:pt x="947" y="626"/>
                    <a:pt x="944" y="625"/>
                  </a:cubicBezTo>
                  <a:cubicBezTo>
                    <a:pt x="942" y="624"/>
                    <a:pt x="938" y="626"/>
                    <a:pt x="934" y="625"/>
                  </a:cubicBezTo>
                  <a:cubicBezTo>
                    <a:pt x="925" y="624"/>
                    <a:pt x="920" y="619"/>
                    <a:pt x="913" y="624"/>
                  </a:cubicBezTo>
                  <a:cubicBezTo>
                    <a:pt x="911" y="622"/>
                    <a:pt x="908" y="621"/>
                    <a:pt x="908" y="616"/>
                  </a:cubicBezTo>
                  <a:cubicBezTo>
                    <a:pt x="895" y="618"/>
                    <a:pt x="893" y="610"/>
                    <a:pt x="879" y="612"/>
                  </a:cubicBezTo>
                  <a:cubicBezTo>
                    <a:pt x="875" y="611"/>
                    <a:pt x="874" y="606"/>
                    <a:pt x="872" y="603"/>
                  </a:cubicBezTo>
                  <a:cubicBezTo>
                    <a:pt x="866" y="605"/>
                    <a:pt x="862" y="600"/>
                    <a:pt x="857" y="600"/>
                  </a:cubicBezTo>
                  <a:cubicBezTo>
                    <a:pt x="850" y="599"/>
                    <a:pt x="847" y="602"/>
                    <a:pt x="843" y="603"/>
                  </a:cubicBezTo>
                  <a:cubicBezTo>
                    <a:pt x="839" y="604"/>
                    <a:pt x="834" y="602"/>
                    <a:pt x="834" y="603"/>
                  </a:cubicBezTo>
                  <a:cubicBezTo>
                    <a:pt x="831" y="604"/>
                    <a:pt x="822" y="612"/>
                    <a:pt x="821" y="615"/>
                  </a:cubicBezTo>
                  <a:cubicBezTo>
                    <a:pt x="819" y="622"/>
                    <a:pt x="827" y="628"/>
                    <a:pt x="826" y="635"/>
                  </a:cubicBezTo>
                  <a:cubicBezTo>
                    <a:pt x="825" y="641"/>
                    <a:pt x="818" y="646"/>
                    <a:pt x="813" y="647"/>
                  </a:cubicBezTo>
                  <a:cubicBezTo>
                    <a:pt x="803" y="649"/>
                    <a:pt x="802" y="644"/>
                    <a:pt x="797" y="640"/>
                  </a:cubicBezTo>
                  <a:cubicBezTo>
                    <a:pt x="792" y="636"/>
                    <a:pt x="782" y="631"/>
                    <a:pt x="778" y="630"/>
                  </a:cubicBezTo>
                  <a:cubicBezTo>
                    <a:pt x="768" y="628"/>
                    <a:pt x="760" y="632"/>
                    <a:pt x="754" y="628"/>
                  </a:cubicBezTo>
                  <a:cubicBezTo>
                    <a:pt x="748" y="624"/>
                    <a:pt x="751" y="613"/>
                    <a:pt x="744" y="608"/>
                  </a:cubicBezTo>
                  <a:cubicBezTo>
                    <a:pt x="743" y="606"/>
                    <a:pt x="738" y="606"/>
                    <a:pt x="735" y="605"/>
                  </a:cubicBezTo>
                  <a:cubicBezTo>
                    <a:pt x="731" y="603"/>
                    <a:pt x="729" y="600"/>
                    <a:pt x="727" y="599"/>
                  </a:cubicBezTo>
                  <a:cubicBezTo>
                    <a:pt x="718" y="596"/>
                    <a:pt x="709" y="601"/>
                    <a:pt x="701" y="599"/>
                  </a:cubicBezTo>
                  <a:cubicBezTo>
                    <a:pt x="693" y="597"/>
                    <a:pt x="691" y="590"/>
                    <a:pt x="683" y="588"/>
                  </a:cubicBezTo>
                  <a:cubicBezTo>
                    <a:pt x="682" y="586"/>
                    <a:pt x="681" y="584"/>
                    <a:pt x="680" y="582"/>
                  </a:cubicBezTo>
                  <a:cubicBezTo>
                    <a:pt x="672" y="582"/>
                    <a:pt x="667" y="579"/>
                    <a:pt x="666" y="573"/>
                  </a:cubicBezTo>
                  <a:cubicBezTo>
                    <a:pt x="673" y="563"/>
                    <a:pt x="687" y="562"/>
                    <a:pt x="685" y="550"/>
                  </a:cubicBezTo>
                  <a:cubicBezTo>
                    <a:pt x="684" y="546"/>
                    <a:pt x="677" y="544"/>
                    <a:pt x="677" y="539"/>
                  </a:cubicBezTo>
                  <a:cubicBezTo>
                    <a:pt x="676" y="531"/>
                    <a:pt x="690" y="530"/>
                    <a:pt x="687" y="521"/>
                  </a:cubicBezTo>
                  <a:cubicBezTo>
                    <a:pt x="680" y="521"/>
                    <a:pt x="678" y="529"/>
                    <a:pt x="673" y="527"/>
                  </a:cubicBezTo>
                  <a:cubicBezTo>
                    <a:pt x="672" y="522"/>
                    <a:pt x="677" y="521"/>
                    <a:pt x="674" y="516"/>
                  </a:cubicBezTo>
                  <a:cubicBezTo>
                    <a:pt x="663" y="512"/>
                    <a:pt x="646" y="528"/>
                    <a:pt x="635" y="516"/>
                  </a:cubicBezTo>
                  <a:cubicBezTo>
                    <a:pt x="631" y="521"/>
                    <a:pt x="623" y="519"/>
                    <a:pt x="619" y="515"/>
                  </a:cubicBezTo>
                  <a:cubicBezTo>
                    <a:pt x="615" y="521"/>
                    <a:pt x="608" y="518"/>
                    <a:pt x="602" y="522"/>
                  </a:cubicBezTo>
                  <a:cubicBezTo>
                    <a:pt x="590" y="516"/>
                    <a:pt x="573" y="518"/>
                    <a:pt x="559" y="518"/>
                  </a:cubicBezTo>
                  <a:cubicBezTo>
                    <a:pt x="545" y="519"/>
                    <a:pt x="529" y="519"/>
                    <a:pt x="523" y="529"/>
                  </a:cubicBezTo>
                  <a:cubicBezTo>
                    <a:pt x="505" y="526"/>
                    <a:pt x="499" y="548"/>
                    <a:pt x="484" y="534"/>
                  </a:cubicBezTo>
                  <a:cubicBezTo>
                    <a:pt x="475" y="537"/>
                    <a:pt x="470" y="529"/>
                    <a:pt x="462" y="534"/>
                  </a:cubicBezTo>
                  <a:cubicBezTo>
                    <a:pt x="457" y="531"/>
                    <a:pt x="455" y="526"/>
                    <a:pt x="452" y="520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36" y="536"/>
                    <a:pt x="428" y="552"/>
                    <a:pt x="406" y="555"/>
                  </a:cubicBezTo>
                  <a:cubicBezTo>
                    <a:pt x="394" y="554"/>
                    <a:pt x="392" y="564"/>
                    <a:pt x="383" y="567"/>
                  </a:cubicBezTo>
                  <a:cubicBezTo>
                    <a:pt x="382" y="577"/>
                    <a:pt x="373" y="580"/>
                    <a:pt x="369" y="587"/>
                  </a:cubicBezTo>
                  <a:cubicBezTo>
                    <a:pt x="370" y="593"/>
                    <a:pt x="367" y="596"/>
                    <a:pt x="365" y="598"/>
                  </a:cubicBezTo>
                  <a:cubicBezTo>
                    <a:pt x="367" y="603"/>
                    <a:pt x="365" y="608"/>
                    <a:pt x="363" y="611"/>
                  </a:cubicBezTo>
                  <a:cubicBezTo>
                    <a:pt x="353" y="614"/>
                    <a:pt x="353" y="626"/>
                    <a:pt x="340" y="626"/>
                  </a:cubicBezTo>
                  <a:cubicBezTo>
                    <a:pt x="336" y="635"/>
                    <a:pt x="323" y="638"/>
                    <a:pt x="311" y="636"/>
                  </a:cubicBezTo>
                  <a:cubicBezTo>
                    <a:pt x="303" y="642"/>
                    <a:pt x="302" y="655"/>
                    <a:pt x="292" y="659"/>
                  </a:cubicBezTo>
                  <a:cubicBezTo>
                    <a:pt x="287" y="658"/>
                    <a:pt x="286" y="658"/>
                    <a:pt x="282" y="659"/>
                  </a:cubicBezTo>
                  <a:cubicBezTo>
                    <a:pt x="282" y="667"/>
                    <a:pt x="277" y="670"/>
                    <a:pt x="273" y="674"/>
                  </a:cubicBezTo>
                  <a:cubicBezTo>
                    <a:pt x="273" y="684"/>
                    <a:pt x="273" y="684"/>
                    <a:pt x="273" y="684"/>
                  </a:cubicBezTo>
                  <a:cubicBezTo>
                    <a:pt x="267" y="688"/>
                    <a:pt x="263" y="695"/>
                    <a:pt x="255" y="696"/>
                  </a:cubicBezTo>
                  <a:cubicBezTo>
                    <a:pt x="252" y="705"/>
                    <a:pt x="246" y="711"/>
                    <a:pt x="242" y="719"/>
                  </a:cubicBezTo>
                  <a:cubicBezTo>
                    <a:pt x="233" y="723"/>
                    <a:pt x="230" y="729"/>
                    <a:pt x="230" y="738"/>
                  </a:cubicBezTo>
                  <a:cubicBezTo>
                    <a:pt x="229" y="745"/>
                    <a:pt x="233" y="751"/>
                    <a:pt x="234" y="755"/>
                  </a:cubicBezTo>
                  <a:cubicBezTo>
                    <a:pt x="234" y="761"/>
                    <a:pt x="229" y="767"/>
                    <a:pt x="228" y="773"/>
                  </a:cubicBezTo>
                  <a:cubicBezTo>
                    <a:pt x="227" y="779"/>
                    <a:pt x="230" y="785"/>
                    <a:pt x="230" y="791"/>
                  </a:cubicBezTo>
                  <a:cubicBezTo>
                    <a:pt x="228" y="807"/>
                    <a:pt x="214" y="817"/>
                    <a:pt x="215" y="834"/>
                  </a:cubicBezTo>
                  <a:cubicBezTo>
                    <a:pt x="213" y="838"/>
                    <a:pt x="204" y="841"/>
                    <a:pt x="203" y="848"/>
                  </a:cubicBezTo>
                  <a:cubicBezTo>
                    <a:pt x="202" y="853"/>
                    <a:pt x="209" y="862"/>
                    <a:pt x="208" y="872"/>
                  </a:cubicBezTo>
                  <a:cubicBezTo>
                    <a:pt x="207" y="878"/>
                    <a:pt x="202" y="883"/>
                    <a:pt x="203" y="887"/>
                  </a:cubicBezTo>
                  <a:cubicBezTo>
                    <a:pt x="203" y="892"/>
                    <a:pt x="208" y="895"/>
                    <a:pt x="210" y="897"/>
                  </a:cubicBezTo>
                  <a:cubicBezTo>
                    <a:pt x="209" y="899"/>
                    <a:pt x="209" y="901"/>
                    <a:pt x="210" y="903"/>
                  </a:cubicBezTo>
                  <a:cubicBezTo>
                    <a:pt x="212" y="905"/>
                    <a:pt x="215" y="902"/>
                    <a:pt x="217" y="905"/>
                  </a:cubicBezTo>
                  <a:cubicBezTo>
                    <a:pt x="217" y="917"/>
                    <a:pt x="222" y="924"/>
                    <a:pt x="228" y="929"/>
                  </a:cubicBezTo>
                  <a:cubicBezTo>
                    <a:pt x="228" y="943"/>
                    <a:pt x="249" y="953"/>
                    <a:pt x="242" y="971"/>
                  </a:cubicBezTo>
                  <a:cubicBezTo>
                    <a:pt x="246" y="980"/>
                    <a:pt x="248" y="990"/>
                    <a:pt x="253" y="997"/>
                  </a:cubicBezTo>
                  <a:cubicBezTo>
                    <a:pt x="255" y="999"/>
                    <a:pt x="258" y="999"/>
                    <a:pt x="259" y="1000"/>
                  </a:cubicBezTo>
                  <a:cubicBezTo>
                    <a:pt x="265" y="1005"/>
                    <a:pt x="269" y="1015"/>
                    <a:pt x="276" y="1021"/>
                  </a:cubicBezTo>
                  <a:cubicBezTo>
                    <a:pt x="279" y="1024"/>
                    <a:pt x="281" y="1024"/>
                    <a:pt x="283" y="1027"/>
                  </a:cubicBezTo>
                  <a:cubicBezTo>
                    <a:pt x="287" y="1032"/>
                    <a:pt x="289" y="1039"/>
                    <a:pt x="293" y="1044"/>
                  </a:cubicBezTo>
                  <a:cubicBezTo>
                    <a:pt x="297" y="1048"/>
                    <a:pt x="304" y="1051"/>
                    <a:pt x="308" y="1055"/>
                  </a:cubicBezTo>
                  <a:cubicBezTo>
                    <a:pt x="312" y="1058"/>
                    <a:pt x="314" y="1062"/>
                    <a:pt x="317" y="1065"/>
                  </a:cubicBezTo>
                  <a:cubicBezTo>
                    <a:pt x="325" y="1070"/>
                    <a:pt x="331" y="1063"/>
                    <a:pt x="343" y="1062"/>
                  </a:cubicBezTo>
                  <a:cubicBezTo>
                    <a:pt x="350" y="1061"/>
                    <a:pt x="357" y="1063"/>
                    <a:pt x="363" y="1064"/>
                  </a:cubicBezTo>
                  <a:cubicBezTo>
                    <a:pt x="374" y="1064"/>
                    <a:pt x="378" y="1062"/>
                    <a:pt x="384" y="1068"/>
                  </a:cubicBezTo>
                  <a:cubicBezTo>
                    <a:pt x="387" y="1069"/>
                    <a:pt x="389" y="1068"/>
                    <a:pt x="391" y="1067"/>
                  </a:cubicBezTo>
                  <a:cubicBezTo>
                    <a:pt x="394" y="1075"/>
                    <a:pt x="405" y="1075"/>
                    <a:pt x="409" y="1082"/>
                  </a:cubicBezTo>
                  <a:cubicBezTo>
                    <a:pt x="425" y="1078"/>
                    <a:pt x="440" y="1078"/>
                    <a:pt x="452" y="1070"/>
                  </a:cubicBezTo>
                  <a:cubicBezTo>
                    <a:pt x="460" y="1078"/>
                    <a:pt x="467" y="1068"/>
                    <a:pt x="474" y="1067"/>
                  </a:cubicBezTo>
                  <a:cubicBezTo>
                    <a:pt x="477" y="1067"/>
                    <a:pt x="481" y="1070"/>
                    <a:pt x="486" y="1069"/>
                  </a:cubicBezTo>
                  <a:cubicBezTo>
                    <a:pt x="489" y="1069"/>
                    <a:pt x="491" y="1067"/>
                    <a:pt x="493" y="1067"/>
                  </a:cubicBezTo>
                  <a:cubicBezTo>
                    <a:pt x="496" y="1068"/>
                    <a:pt x="498" y="1071"/>
                    <a:pt x="501" y="1071"/>
                  </a:cubicBezTo>
                  <a:cubicBezTo>
                    <a:pt x="504" y="1072"/>
                    <a:pt x="507" y="1070"/>
                    <a:pt x="509" y="1069"/>
                  </a:cubicBezTo>
                  <a:cubicBezTo>
                    <a:pt x="525" y="1069"/>
                    <a:pt x="539" y="1084"/>
                    <a:pt x="543" y="1095"/>
                  </a:cubicBezTo>
                  <a:cubicBezTo>
                    <a:pt x="547" y="1108"/>
                    <a:pt x="548" y="1115"/>
                    <a:pt x="568" y="1113"/>
                  </a:cubicBezTo>
                  <a:cubicBezTo>
                    <a:pt x="569" y="1112"/>
                    <a:pt x="568" y="1109"/>
                    <a:pt x="571" y="1110"/>
                  </a:cubicBezTo>
                  <a:cubicBezTo>
                    <a:pt x="580" y="1109"/>
                    <a:pt x="585" y="1116"/>
                    <a:pt x="592" y="1115"/>
                  </a:cubicBezTo>
                  <a:cubicBezTo>
                    <a:pt x="597" y="1115"/>
                    <a:pt x="604" y="1108"/>
                    <a:pt x="609" y="1115"/>
                  </a:cubicBezTo>
                  <a:cubicBezTo>
                    <a:pt x="610" y="1128"/>
                    <a:pt x="627" y="1131"/>
                    <a:pt x="629" y="1141"/>
                  </a:cubicBezTo>
                  <a:cubicBezTo>
                    <a:pt x="631" y="1149"/>
                    <a:pt x="623" y="1151"/>
                    <a:pt x="625" y="1162"/>
                  </a:cubicBezTo>
                  <a:cubicBezTo>
                    <a:pt x="623" y="1165"/>
                    <a:pt x="619" y="1166"/>
                    <a:pt x="617" y="1169"/>
                  </a:cubicBezTo>
                  <a:cubicBezTo>
                    <a:pt x="618" y="1175"/>
                    <a:pt x="623" y="1177"/>
                    <a:pt x="623" y="1184"/>
                  </a:cubicBezTo>
                  <a:cubicBezTo>
                    <a:pt x="622" y="1185"/>
                    <a:pt x="619" y="1184"/>
                    <a:pt x="618" y="1186"/>
                  </a:cubicBezTo>
                  <a:cubicBezTo>
                    <a:pt x="619" y="1196"/>
                    <a:pt x="616" y="1203"/>
                    <a:pt x="607" y="1203"/>
                  </a:cubicBezTo>
                  <a:cubicBezTo>
                    <a:pt x="608" y="1210"/>
                    <a:pt x="613" y="1213"/>
                    <a:pt x="618" y="1216"/>
                  </a:cubicBezTo>
                  <a:cubicBezTo>
                    <a:pt x="619" y="1219"/>
                    <a:pt x="617" y="1219"/>
                    <a:pt x="618" y="1222"/>
                  </a:cubicBezTo>
                  <a:cubicBezTo>
                    <a:pt x="622" y="1224"/>
                    <a:pt x="625" y="1227"/>
                    <a:pt x="626" y="1233"/>
                  </a:cubicBezTo>
                  <a:cubicBezTo>
                    <a:pt x="633" y="1233"/>
                    <a:pt x="632" y="1237"/>
                    <a:pt x="635" y="1240"/>
                  </a:cubicBezTo>
                  <a:cubicBezTo>
                    <a:pt x="637" y="1243"/>
                    <a:pt x="642" y="1244"/>
                    <a:pt x="643" y="1246"/>
                  </a:cubicBezTo>
                  <a:cubicBezTo>
                    <a:pt x="646" y="1249"/>
                    <a:pt x="646" y="1252"/>
                    <a:pt x="648" y="1255"/>
                  </a:cubicBezTo>
                  <a:cubicBezTo>
                    <a:pt x="653" y="1260"/>
                    <a:pt x="661" y="1262"/>
                    <a:pt x="666" y="1267"/>
                  </a:cubicBezTo>
                  <a:cubicBezTo>
                    <a:pt x="673" y="1274"/>
                    <a:pt x="674" y="1284"/>
                    <a:pt x="681" y="1291"/>
                  </a:cubicBezTo>
                  <a:cubicBezTo>
                    <a:pt x="681" y="1294"/>
                    <a:pt x="678" y="1293"/>
                    <a:pt x="679" y="1297"/>
                  </a:cubicBezTo>
                  <a:cubicBezTo>
                    <a:pt x="682" y="1301"/>
                    <a:pt x="688" y="1303"/>
                    <a:pt x="688" y="1311"/>
                  </a:cubicBezTo>
                  <a:cubicBezTo>
                    <a:pt x="693" y="1317"/>
                    <a:pt x="701" y="1320"/>
                    <a:pt x="700" y="1331"/>
                  </a:cubicBezTo>
                  <a:cubicBezTo>
                    <a:pt x="699" y="1335"/>
                    <a:pt x="695" y="1335"/>
                    <a:pt x="694" y="1339"/>
                  </a:cubicBezTo>
                  <a:cubicBezTo>
                    <a:pt x="696" y="1352"/>
                    <a:pt x="713" y="1360"/>
                    <a:pt x="712" y="1373"/>
                  </a:cubicBezTo>
                  <a:cubicBezTo>
                    <a:pt x="711" y="1378"/>
                    <a:pt x="705" y="1379"/>
                    <a:pt x="707" y="1385"/>
                  </a:cubicBezTo>
                  <a:cubicBezTo>
                    <a:pt x="697" y="1384"/>
                    <a:pt x="698" y="1394"/>
                    <a:pt x="689" y="1393"/>
                  </a:cubicBezTo>
                  <a:cubicBezTo>
                    <a:pt x="689" y="1403"/>
                    <a:pt x="684" y="1405"/>
                    <a:pt x="687" y="1415"/>
                  </a:cubicBezTo>
                  <a:cubicBezTo>
                    <a:pt x="680" y="1417"/>
                    <a:pt x="683" y="1423"/>
                    <a:pt x="677" y="1427"/>
                  </a:cubicBezTo>
                  <a:cubicBezTo>
                    <a:pt x="679" y="1436"/>
                    <a:pt x="676" y="1443"/>
                    <a:pt x="679" y="1451"/>
                  </a:cubicBezTo>
                  <a:cubicBezTo>
                    <a:pt x="683" y="1459"/>
                    <a:pt x="695" y="1464"/>
                    <a:pt x="704" y="1475"/>
                  </a:cubicBezTo>
                  <a:cubicBezTo>
                    <a:pt x="706" y="1477"/>
                    <a:pt x="706" y="1479"/>
                    <a:pt x="708" y="1481"/>
                  </a:cubicBezTo>
                  <a:cubicBezTo>
                    <a:pt x="712" y="1487"/>
                    <a:pt x="718" y="1489"/>
                    <a:pt x="721" y="1493"/>
                  </a:cubicBezTo>
                  <a:cubicBezTo>
                    <a:pt x="722" y="1494"/>
                    <a:pt x="721" y="1496"/>
                    <a:pt x="722" y="1497"/>
                  </a:cubicBezTo>
                  <a:cubicBezTo>
                    <a:pt x="726" y="1500"/>
                    <a:pt x="731" y="1499"/>
                    <a:pt x="733" y="1503"/>
                  </a:cubicBezTo>
                  <a:cubicBezTo>
                    <a:pt x="735" y="1508"/>
                    <a:pt x="733" y="1515"/>
                    <a:pt x="735" y="1521"/>
                  </a:cubicBezTo>
                  <a:cubicBezTo>
                    <a:pt x="736" y="1524"/>
                    <a:pt x="740" y="1527"/>
                    <a:pt x="741" y="1529"/>
                  </a:cubicBezTo>
                  <a:cubicBezTo>
                    <a:pt x="742" y="1530"/>
                    <a:pt x="740" y="1533"/>
                    <a:pt x="740" y="1534"/>
                  </a:cubicBezTo>
                  <a:cubicBezTo>
                    <a:pt x="741" y="1535"/>
                    <a:pt x="744" y="1541"/>
                    <a:pt x="744" y="1542"/>
                  </a:cubicBezTo>
                  <a:cubicBezTo>
                    <a:pt x="746" y="1545"/>
                    <a:pt x="751" y="1550"/>
                    <a:pt x="753" y="1552"/>
                  </a:cubicBezTo>
                  <a:cubicBezTo>
                    <a:pt x="762" y="1563"/>
                    <a:pt x="783" y="1564"/>
                    <a:pt x="783" y="1578"/>
                  </a:cubicBezTo>
                  <a:cubicBezTo>
                    <a:pt x="788" y="1583"/>
                    <a:pt x="799" y="1582"/>
                    <a:pt x="800" y="1592"/>
                  </a:cubicBezTo>
                  <a:cubicBezTo>
                    <a:pt x="800" y="1594"/>
                    <a:pt x="797" y="1594"/>
                    <a:pt x="794" y="1594"/>
                  </a:cubicBezTo>
                  <a:cubicBezTo>
                    <a:pt x="794" y="1599"/>
                    <a:pt x="800" y="1599"/>
                    <a:pt x="801" y="1604"/>
                  </a:cubicBezTo>
                  <a:cubicBezTo>
                    <a:pt x="808" y="1602"/>
                    <a:pt x="813" y="1607"/>
                    <a:pt x="820" y="1608"/>
                  </a:cubicBezTo>
                  <a:cubicBezTo>
                    <a:pt x="833" y="1609"/>
                    <a:pt x="848" y="1604"/>
                    <a:pt x="860" y="1603"/>
                  </a:cubicBezTo>
                  <a:cubicBezTo>
                    <a:pt x="881" y="1601"/>
                    <a:pt x="902" y="1604"/>
                    <a:pt x="921" y="1600"/>
                  </a:cubicBezTo>
                  <a:cubicBezTo>
                    <a:pt x="940" y="1597"/>
                    <a:pt x="954" y="1584"/>
                    <a:pt x="970" y="1580"/>
                  </a:cubicBezTo>
                  <a:cubicBezTo>
                    <a:pt x="984" y="1576"/>
                    <a:pt x="990" y="1567"/>
                    <a:pt x="1000" y="1562"/>
                  </a:cubicBezTo>
                  <a:cubicBezTo>
                    <a:pt x="1004" y="1559"/>
                    <a:pt x="1011" y="1559"/>
                    <a:pt x="1016" y="1556"/>
                  </a:cubicBezTo>
                  <a:cubicBezTo>
                    <a:pt x="1024" y="1552"/>
                    <a:pt x="1029" y="1542"/>
                    <a:pt x="1033" y="1535"/>
                  </a:cubicBezTo>
                  <a:cubicBezTo>
                    <a:pt x="1034" y="1532"/>
                    <a:pt x="1029" y="1534"/>
                    <a:pt x="1030" y="1530"/>
                  </a:cubicBezTo>
                  <a:cubicBezTo>
                    <a:pt x="1046" y="1521"/>
                    <a:pt x="1066" y="1516"/>
                    <a:pt x="1082" y="1507"/>
                  </a:cubicBezTo>
                  <a:cubicBezTo>
                    <a:pt x="1083" y="1504"/>
                    <a:pt x="1080" y="1504"/>
                    <a:pt x="1080" y="1501"/>
                  </a:cubicBezTo>
                  <a:cubicBezTo>
                    <a:pt x="1086" y="1499"/>
                    <a:pt x="1087" y="1493"/>
                    <a:pt x="1089" y="1487"/>
                  </a:cubicBezTo>
                  <a:cubicBezTo>
                    <a:pt x="1085" y="1486"/>
                    <a:pt x="1085" y="1482"/>
                    <a:pt x="1082" y="1479"/>
                  </a:cubicBezTo>
                  <a:cubicBezTo>
                    <a:pt x="1084" y="1478"/>
                    <a:pt x="1085" y="1476"/>
                    <a:pt x="1085" y="1474"/>
                  </a:cubicBezTo>
                  <a:cubicBezTo>
                    <a:pt x="1084" y="1472"/>
                    <a:pt x="1081" y="1472"/>
                    <a:pt x="1079" y="1471"/>
                  </a:cubicBezTo>
                  <a:cubicBezTo>
                    <a:pt x="1081" y="1463"/>
                    <a:pt x="1089" y="1464"/>
                    <a:pt x="1095" y="1460"/>
                  </a:cubicBezTo>
                  <a:cubicBezTo>
                    <a:pt x="1098" y="1458"/>
                    <a:pt x="1100" y="1454"/>
                    <a:pt x="1103" y="1451"/>
                  </a:cubicBezTo>
                  <a:cubicBezTo>
                    <a:pt x="1108" y="1449"/>
                    <a:pt x="1114" y="1448"/>
                    <a:pt x="1119" y="1445"/>
                  </a:cubicBezTo>
                  <a:cubicBezTo>
                    <a:pt x="1122" y="1442"/>
                    <a:pt x="1124" y="1437"/>
                    <a:pt x="1127" y="1434"/>
                  </a:cubicBezTo>
                  <a:cubicBezTo>
                    <a:pt x="1142" y="1423"/>
                    <a:pt x="1160" y="1422"/>
                    <a:pt x="1174" y="1412"/>
                  </a:cubicBezTo>
                  <a:cubicBezTo>
                    <a:pt x="1179" y="1409"/>
                    <a:pt x="1188" y="1400"/>
                    <a:pt x="1193" y="1395"/>
                  </a:cubicBezTo>
                  <a:cubicBezTo>
                    <a:pt x="1200" y="1387"/>
                    <a:pt x="1197" y="1383"/>
                    <a:pt x="1197" y="1373"/>
                  </a:cubicBezTo>
                  <a:cubicBezTo>
                    <a:pt x="1197" y="1369"/>
                    <a:pt x="1198" y="1363"/>
                    <a:pt x="1199" y="1360"/>
                  </a:cubicBezTo>
                  <a:cubicBezTo>
                    <a:pt x="1202" y="1350"/>
                    <a:pt x="1203" y="1342"/>
                    <a:pt x="1208" y="1331"/>
                  </a:cubicBezTo>
                  <a:cubicBezTo>
                    <a:pt x="1207" y="1325"/>
                    <a:pt x="1197" y="1327"/>
                    <a:pt x="1194" y="1323"/>
                  </a:cubicBezTo>
                  <a:cubicBezTo>
                    <a:pt x="1197" y="1312"/>
                    <a:pt x="1186" y="1305"/>
                    <a:pt x="1194" y="1299"/>
                  </a:cubicBezTo>
                  <a:cubicBezTo>
                    <a:pt x="1188" y="1292"/>
                    <a:pt x="1199" y="1289"/>
                    <a:pt x="1197" y="1281"/>
                  </a:cubicBezTo>
                  <a:cubicBezTo>
                    <a:pt x="1194" y="1279"/>
                    <a:pt x="1187" y="1280"/>
                    <a:pt x="1186" y="1276"/>
                  </a:cubicBezTo>
                  <a:cubicBezTo>
                    <a:pt x="1190" y="1267"/>
                    <a:pt x="1190" y="1259"/>
                    <a:pt x="1194" y="1251"/>
                  </a:cubicBezTo>
                  <a:cubicBezTo>
                    <a:pt x="1198" y="1245"/>
                    <a:pt x="1210" y="1240"/>
                    <a:pt x="1208" y="1230"/>
                  </a:cubicBezTo>
                  <a:cubicBezTo>
                    <a:pt x="1210" y="1227"/>
                    <a:pt x="1213" y="1224"/>
                    <a:pt x="1216" y="1222"/>
                  </a:cubicBezTo>
                  <a:cubicBezTo>
                    <a:pt x="1216" y="1219"/>
                    <a:pt x="1215" y="1219"/>
                    <a:pt x="1215" y="1216"/>
                  </a:cubicBezTo>
                  <a:cubicBezTo>
                    <a:pt x="1221" y="1213"/>
                    <a:pt x="1226" y="1209"/>
                    <a:pt x="1228" y="1202"/>
                  </a:cubicBezTo>
                  <a:cubicBezTo>
                    <a:pt x="1231" y="1202"/>
                    <a:pt x="1232" y="1200"/>
                    <a:pt x="1236" y="1200"/>
                  </a:cubicBezTo>
                  <a:cubicBezTo>
                    <a:pt x="1244" y="1193"/>
                    <a:pt x="1246" y="1183"/>
                    <a:pt x="1253" y="1175"/>
                  </a:cubicBezTo>
                  <a:cubicBezTo>
                    <a:pt x="1257" y="1170"/>
                    <a:pt x="1264" y="1167"/>
                    <a:pt x="1267" y="1163"/>
                  </a:cubicBezTo>
                  <a:cubicBezTo>
                    <a:pt x="1269" y="1160"/>
                    <a:pt x="1269" y="1157"/>
                    <a:pt x="1271" y="1154"/>
                  </a:cubicBezTo>
                  <a:cubicBezTo>
                    <a:pt x="1273" y="1152"/>
                    <a:pt x="1276" y="1151"/>
                    <a:pt x="1278" y="1149"/>
                  </a:cubicBezTo>
                  <a:cubicBezTo>
                    <a:pt x="1304" y="1121"/>
                    <a:pt x="1338" y="1099"/>
                    <a:pt x="1353" y="1061"/>
                  </a:cubicBezTo>
                  <a:cubicBezTo>
                    <a:pt x="1355" y="1054"/>
                    <a:pt x="1362" y="1049"/>
                    <a:pt x="1365" y="1042"/>
                  </a:cubicBezTo>
                  <a:cubicBezTo>
                    <a:pt x="1368" y="1037"/>
                    <a:pt x="1367" y="1031"/>
                    <a:pt x="1368" y="1025"/>
                  </a:cubicBezTo>
                  <a:cubicBezTo>
                    <a:pt x="1369" y="1021"/>
                    <a:pt x="1376" y="1015"/>
                    <a:pt x="1378" y="1007"/>
                  </a:cubicBezTo>
                  <a:cubicBezTo>
                    <a:pt x="1381" y="995"/>
                    <a:pt x="1382" y="986"/>
                    <a:pt x="1388" y="981"/>
                  </a:cubicBezTo>
                  <a:cubicBezTo>
                    <a:pt x="1388" y="974"/>
                    <a:pt x="1389" y="967"/>
                    <a:pt x="1387" y="961"/>
                  </a:cubicBezTo>
                  <a:cubicBezTo>
                    <a:pt x="1388" y="958"/>
                    <a:pt x="1391" y="958"/>
                    <a:pt x="1391" y="954"/>
                  </a:cubicBezTo>
                  <a:cubicBezTo>
                    <a:pt x="1390" y="946"/>
                    <a:pt x="1389" y="937"/>
                    <a:pt x="1392" y="931"/>
                  </a:cubicBezTo>
                  <a:cubicBezTo>
                    <a:pt x="1391" y="931"/>
                    <a:pt x="1390" y="930"/>
                    <a:pt x="1389" y="928"/>
                  </a:cubicBezTo>
                  <a:cubicBezTo>
                    <a:pt x="1386" y="928"/>
                    <a:pt x="1385" y="929"/>
                    <a:pt x="1382" y="929"/>
                  </a:cubicBezTo>
                  <a:cubicBezTo>
                    <a:pt x="1378" y="948"/>
                    <a:pt x="1351" y="944"/>
                    <a:pt x="1341" y="956"/>
                  </a:cubicBezTo>
                  <a:cubicBezTo>
                    <a:pt x="1338" y="957"/>
                    <a:pt x="1339" y="954"/>
                    <a:pt x="1336" y="954"/>
                  </a:cubicBezTo>
                  <a:cubicBezTo>
                    <a:pt x="1329" y="958"/>
                    <a:pt x="1326" y="965"/>
                    <a:pt x="1319" y="969"/>
                  </a:cubicBezTo>
                  <a:cubicBezTo>
                    <a:pt x="1316" y="968"/>
                    <a:pt x="1315" y="966"/>
                    <a:pt x="1311" y="967"/>
                  </a:cubicBezTo>
                  <a:cubicBezTo>
                    <a:pt x="1301" y="972"/>
                    <a:pt x="1295" y="982"/>
                    <a:pt x="1282" y="979"/>
                  </a:cubicBezTo>
                  <a:cubicBezTo>
                    <a:pt x="1273" y="977"/>
                    <a:pt x="1270" y="964"/>
                    <a:pt x="1261" y="963"/>
                  </a:cubicBezTo>
                  <a:cubicBezTo>
                    <a:pt x="1271" y="953"/>
                    <a:pt x="1263" y="938"/>
                    <a:pt x="1248" y="938"/>
                  </a:cubicBezTo>
                  <a:cubicBezTo>
                    <a:pt x="1248" y="935"/>
                    <a:pt x="1247" y="932"/>
                    <a:pt x="1245" y="929"/>
                  </a:cubicBezTo>
                  <a:cubicBezTo>
                    <a:pt x="1239" y="930"/>
                    <a:pt x="1236" y="927"/>
                    <a:pt x="1232" y="925"/>
                  </a:cubicBezTo>
                  <a:cubicBezTo>
                    <a:pt x="1230" y="922"/>
                    <a:pt x="1230" y="916"/>
                    <a:pt x="1227" y="914"/>
                  </a:cubicBezTo>
                  <a:cubicBezTo>
                    <a:pt x="1224" y="912"/>
                    <a:pt x="1222" y="913"/>
                    <a:pt x="1218" y="914"/>
                  </a:cubicBezTo>
                  <a:cubicBezTo>
                    <a:pt x="1216" y="913"/>
                    <a:pt x="1214" y="910"/>
                    <a:pt x="1211" y="909"/>
                  </a:cubicBezTo>
                  <a:cubicBezTo>
                    <a:pt x="1200" y="909"/>
                    <a:pt x="1191" y="903"/>
                    <a:pt x="1188" y="894"/>
                  </a:cubicBezTo>
                  <a:cubicBezTo>
                    <a:pt x="1186" y="888"/>
                    <a:pt x="1188" y="882"/>
                    <a:pt x="1186" y="877"/>
                  </a:cubicBezTo>
                  <a:cubicBezTo>
                    <a:pt x="1181" y="865"/>
                    <a:pt x="1173" y="858"/>
                    <a:pt x="1162" y="853"/>
                  </a:cubicBezTo>
                  <a:cubicBezTo>
                    <a:pt x="1161" y="852"/>
                    <a:pt x="1162" y="848"/>
                    <a:pt x="1159" y="849"/>
                  </a:cubicBezTo>
                  <a:cubicBezTo>
                    <a:pt x="1156" y="846"/>
                    <a:pt x="1152" y="850"/>
                    <a:pt x="1149" y="848"/>
                  </a:cubicBezTo>
                  <a:cubicBezTo>
                    <a:pt x="1149" y="833"/>
                    <a:pt x="1138" y="819"/>
                    <a:pt x="1142" y="805"/>
                  </a:cubicBezTo>
                  <a:cubicBezTo>
                    <a:pt x="1140" y="802"/>
                    <a:pt x="1136" y="801"/>
                    <a:pt x="1135" y="797"/>
                  </a:cubicBezTo>
                  <a:cubicBezTo>
                    <a:pt x="1135" y="784"/>
                    <a:pt x="1124" y="781"/>
                    <a:pt x="1114" y="778"/>
                  </a:cubicBezTo>
                  <a:cubicBezTo>
                    <a:pt x="1108" y="772"/>
                    <a:pt x="1104" y="760"/>
                    <a:pt x="1106" y="753"/>
                  </a:cubicBezTo>
                  <a:cubicBezTo>
                    <a:pt x="1094" y="749"/>
                    <a:pt x="1092" y="733"/>
                    <a:pt x="1084" y="723"/>
                  </a:cubicBezTo>
                  <a:cubicBezTo>
                    <a:pt x="1080" y="718"/>
                    <a:pt x="1074" y="715"/>
                    <a:pt x="1072" y="709"/>
                  </a:cubicBezTo>
                  <a:cubicBezTo>
                    <a:pt x="1070" y="706"/>
                    <a:pt x="1071" y="703"/>
                    <a:pt x="1070" y="700"/>
                  </a:cubicBezTo>
                  <a:cubicBezTo>
                    <a:pt x="1067" y="695"/>
                    <a:pt x="1059" y="696"/>
                    <a:pt x="1060" y="689"/>
                  </a:cubicBezTo>
                  <a:cubicBezTo>
                    <a:pt x="1064" y="692"/>
                    <a:pt x="1066" y="696"/>
                    <a:pt x="1074" y="695"/>
                  </a:cubicBezTo>
                  <a:cubicBezTo>
                    <a:pt x="1075" y="687"/>
                    <a:pt x="1067" y="675"/>
                    <a:pt x="1074" y="670"/>
                  </a:cubicBezTo>
                  <a:cubicBezTo>
                    <a:pt x="1074" y="687"/>
                    <a:pt x="1082" y="694"/>
                    <a:pt x="1096" y="697"/>
                  </a:cubicBezTo>
                  <a:cubicBezTo>
                    <a:pt x="1099" y="702"/>
                    <a:pt x="1101" y="710"/>
                    <a:pt x="1106" y="715"/>
                  </a:cubicBezTo>
                  <a:cubicBezTo>
                    <a:pt x="1111" y="721"/>
                    <a:pt x="1117" y="722"/>
                    <a:pt x="1122" y="726"/>
                  </a:cubicBezTo>
                  <a:cubicBezTo>
                    <a:pt x="1127" y="731"/>
                    <a:pt x="1127" y="739"/>
                    <a:pt x="1131" y="746"/>
                  </a:cubicBezTo>
                  <a:cubicBezTo>
                    <a:pt x="1136" y="754"/>
                    <a:pt x="1143" y="749"/>
                    <a:pt x="1150" y="751"/>
                  </a:cubicBezTo>
                  <a:cubicBezTo>
                    <a:pt x="1174" y="756"/>
                    <a:pt x="1166" y="802"/>
                    <a:pt x="1188" y="811"/>
                  </a:cubicBezTo>
                  <a:cubicBezTo>
                    <a:pt x="1191" y="811"/>
                    <a:pt x="1193" y="810"/>
                    <a:pt x="1197" y="810"/>
                  </a:cubicBezTo>
                  <a:cubicBezTo>
                    <a:pt x="1201" y="812"/>
                    <a:pt x="1206" y="818"/>
                    <a:pt x="1210" y="823"/>
                  </a:cubicBezTo>
                  <a:cubicBezTo>
                    <a:pt x="1215" y="829"/>
                    <a:pt x="1221" y="838"/>
                    <a:pt x="1228" y="847"/>
                  </a:cubicBezTo>
                  <a:cubicBezTo>
                    <a:pt x="1240" y="860"/>
                    <a:pt x="1255" y="866"/>
                    <a:pt x="1246" y="889"/>
                  </a:cubicBezTo>
                  <a:cubicBezTo>
                    <a:pt x="1256" y="893"/>
                    <a:pt x="1257" y="910"/>
                    <a:pt x="1254" y="923"/>
                  </a:cubicBezTo>
                  <a:cubicBezTo>
                    <a:pt x="1259" y="927"/>
                    <a:pt x="1264" y="932"/>
                    <a:pt x="1267" y="938"/>
                  </a:cubicBezTo>
                  <a:cubicBezTo>
                    <a:pt x="1274" y="939"/>
                    <a:pt x="1283" y="939"/>
                    <a:pt x="1289" y="935"/>
                  </a:cubicBezTo>
                  <a:cubicBezTo>
                    <a:pt x="1293" y="931"/>
                    <a:pt x="1293" y="921"/>
                    <a:pt x="1299" y="921"/>
                  </a:cubicBezTo>
                  <a:cubicBezTo>
                    <a:pt x="1311" y="920"/>
                    <a:pt x="1318" y="917"/>
                    <a:pt x="1325" y="914"/>
                  </a:cubicBezTo>
                  <a:cubicBezTo>
                    <a:pt x="1329" y="912"/>
                    <a:pt x="1333" y="912"/>
                    <a:pt x="1336" y="911"/>
                  </a:cubicBezTo>
                  <a:cubicBezTo>
                    <a:pt x="1340" y="908"/>
                    <a:pt x="1343" y="900"/>
                    <a:pt x="1348" y="895"/>
                  </a:cubicBezTo>
                  <a:cubicBezTo>
                    <a:pt x="1356" y="887"/>
                    <a:pt x="1362" y="882"/>
                    <a:pt x="1370" y="875"/>
                  </a:cubicBezTo>
                  <a:cubicBezTo>
                    <a:pt x="1377" y="868"/>
                    <a:pt x="1382" y="864"/>
                    <a:pt x="1393" y="863"/>
                  </a:cubicBezTo>
                  <a:cubicBezTo>
                    <a:pt x="1396" y="838"/>
                    <a:pt x="1419" y="832"/>
                    <a:pt x="1434" y="818"/>
                  </a:cubicBezTo>
                  <a:cubicBezTo>
                    <a:pt x="1434" y="814"/>
                    <a:pt x="1433" y="812"/>
                    <a:pt x="1433" y="808"/>
                  </a:cubicBezTo>
                  <a:cubicBezTo>
                    <a:pt x="1439" y="803"/>
                    <a:pt x="1449" y="801"/>
                    <a:pt x="1447" y="788"/>
                  </a:cubicBezTo>
                  <a:cubicBezTo>
                    <a:pt x="1455" y="782"/>
                    <a:pt x="1457" y="771"/>
                    <a:pt x="1455" y="757"/>
                  </a:cubicBezTo>
                  <a:cubicBezTo>
                    <a:pt x="1459" y="758"/>
                    <a:pt x="1461" y="756"/>
                    <a:pt x="1463" y="755"/>
                  </a:cubicBezTo>
                  <a:cubicBezTo>
                    <a:pt x="1460" y="738"/>
                    <a:pt x="1475" y="729"/>
                    <a:pt x="1466" y="712"/>
                  </a:cubicBezTo>
                  <a:cubicBezTo>
                    <a:pt x="1457" y="713"/>
                    <a:pt x="1454" y="700"/>
                    <a:pt x="1447" y="697"/>
                  </a:cubicBezTo>
                  <a:cubicBezTo>
                    <a:pt x="1437" y="692"/>
                    <a:pt x="1426" y="699"/>
                    <a:pt x="1417" y="693"/>
                  </a:cubicBezTo>
                  <a:cubicBezTo>
                    <a:pt x="1406" y="686"/>
                    <a:pt x="1409" y="668"/>
                    <a:pt x="1401" y="658"/>
                  </a:cubicBezTo>
                  <a:cubicBezTo>
                    <a:pt x="1400" y="677"/>
                    <a:pt x="1385" y="685"/>
                    <a:pt x="1387" y="706"/>
                  </a:cubicBezTo>
                  <a:cubicBezTo>
                    <a:pt x="1381" y="709"/>
                    <a:pt x="1377" y="706"/>
                    <a:pt x="1370" y="707"/>
                  </a:cubicBezTo>
                  <a:cubicBezTo>
                    <a:pt x="1365" y="709"/>
                    <a:pt x="1362" y="716"/>
                    <a:pt x="1358" y="715"/>
                  </a:cubicBezTo>
                  <a:cubicBezTo>
                    <a:pt x="1340" y="714"/>
                    <a:pt x="1363" y="674"/>
                    <a:pt x="1338" y="679"/>
                  </a:cubicBezTo>
                  <a:cubicBezTo>
                    <a:pt x="1335" y="685"/>
                    <a:pt x="1344" y="697"/>
                    <a:pt x="1338" y="703"/>
                  </a:cubicBezTo>
                  <a:cubicBezTo>
                    <a:pt x="1334" y="690"/>
                    <a:pt x="1318" y="689"/>
                    <a:pt x="1317" y="673"/>
                  </a:cubicBezTo>
                  <a:cubicBezTo>
                    <a:pt x="1310" y="669"/>
                    <a:pt x="1298" y="668"/>
                    <a:pt x="1298" y="657"/>
                  </a:cubicBezTo>
                  <a:cubicBezTo>
                    <a:pt x="1293" y="654"/>
                    <a:pt x="1290" y="651"/>
                    <a:pt x="1289" y="645"/>
                  </a:cubicBezTo>
                  <a:cubicBezTo>
                    <a:pt x="1284" y="643"/>
                    <a:pt x="1278" y="641"/>
                    <a:pt x="1277" y="635"/>
                  </a:cubicBezTo>
                  <a:cubicBezTo>
                    <a:pt x="1278" y="634"/>
                    <a:pt x="1283" y="635"/>
                    <a:pt x="1285" y="634"/>
                  </a:cubicBezTo>
                  <a:cubicBezTo>
                    <a:pt x="1285" y="627"/>
                    <a:pt x="1285" y="627"/>
                    <a:pt x="1285" y="627"/>
                  </a:cubicBezTo>
                  <a:cubicBezTo>
                    <a:pt x="1290" y="627"/>
                    <a:pt x="1290" y="627"/>
                    <a:pt x="1290" y="627"/>
                  </a:cubicBezTo>
                  <a:cubicBezTo>
                    <a:pt x="1288" y="610"/>
                    <a:pt x="1299" y="620"/>
                    <a:pt x="1306" y="626"/>
                  </a:cubicBezTo>
                  <a:cubicBezTo>
                    <a:pt x="1316" y="635"/>
                    <a:pt x="1327" y="651"/>
                    <a:pt x="1336" y="657"/>
                  </a:cubicBezTo>
                  <a:cubicBezTo>
                    <a:pt x="1352" y="644"/>
                    <a:pt x="1362" y="667"/>
                    <a:pt x="1380" y="666"/>
                  </a:cubicBezTo>
                  <a:cubicBezTo>
                    <a:pt x="1388" y="661"/>
                    <a:pt x="1393" y="652"/>
                    <a:pt x="1401" y="647"/>
                  </a:cubicBezTo>
                  <a:cubicBezTo>
                    <a:pt x="1408" y="652"/>
                    <a:pt x="1412" y="659"/>
                    <a:pt x="1416" y="666"/>
                  </a:cubicBezTo>
                  <a:cubicBezTo>
                    <a:pt x="1429" y="670"/>
                    <a:pt x="1436" y="663"/>
                    <a:pt x="1448" y="668"/>
                  </a:cubicBezTo>
                  <a:cubicBezTo>
                    <a:pt x="1451" y="668"/>
                    <a:pt x="1450" y="664"/>
                    <a:pt x="1455" y="665"/>
                  </a:cubicBezTo>
                  <a:cubicBezTo>
                    <a:pt x="1464" y="670"/>
                    <a:pt x="1468" y="663"/>
                    <a:pt x="1474" y="659"/>
                  </a:cubicBezTo>
                  <a:cubicBezTo>
                    <a:pt x="1479" y="657"/>
                    <a:pt x="1486" y="658"/>
                    <a:pt x="1486" y="652"/>
                  </a:cubicBezTo>
                  <a:cubicBezTo>
                    <a:pt x="1495" y="653"/>
                    <a:pt x="1501" y="644"/>
                    <a:pt x="1508" y="640"/>
                  </a:cubicBezTo>
                  <a:cubicBezTo>
                    <a:pt x="1514" y="642"/>
                    <a:pt x="1516" y="648"/>
                    <a:pt x="1519" y="653"/>
                  </a:cubicBezTo>
                  <a:cubicBezTo>
                    <a:pt x="1523" y="653"/>
                    <a:pt x="1526" y="651"/>
                    <a:pt x="1531" y="652"/>
                  </a:cubicBezTo>
                  <a:cubicBezTo>
                    <a:pt x="1532" y="655"/>
                    <a:pt x="1535" y="657"/>
                    <a:pt x="1536" y="659"/>
                  </a:cubicBezTo>
                  <a:cubicBezTo>
                    <a:pt x="1539" y="659"/>
                    <a:pt x="1541" y="658"/>
                    <a:pt x="1544" y="659"/>
                  </a:cubicBezTo>
                  <a:cubicBezTo>
                    <a:pt x="1545" y="662"/>
                    <a:pt x="1546" y="664"/>
                    <a:pt x="1547" y="667"/>
                  </a:cubicBezTo>
                  <a:cubicBezTo>
                    <a:pt x="1555" y="671"/>
                    <a:pt x="1559" y="664"/>
                    <a:pt x="1562" y="659"/>
                  </a:cubicBezTo>
                  <a:cubicBezTo>
                    <a:pt x="1566" y="671"/>
                    <a:pt x="1552" y="672"/>
                    <a:pt x="1553" y="682"/>
                  </a:cubicBezTo>
                  <a:cubicBezTo>
                    <a:pt x="1553" y="687"/>
                    <a:pt x="1566" y="695"/>
                    <a:pt x="1571" y="697"/>
                  </a:cubicBezTo>
                  <a:cubicBezTo>
                    <a:pt x="1592" y="705"/>
                    <a:pt x="1580" y="671"/>
                    <a:pt x="1586" y="661"/>
                  </a:cubicBezTo>
                  <a:cubicBezTo>
                    <a:pt x="1587" y="667"/>
                    <a:pt x="1585" y="672"/>
                    <a:pt x="1585" y="677"/>
                  </a:cubicBezTo>
                  <a:cubicBezTo>
                    <a:pt x="1587" y="680"/>
                    <a:pt x="1590" y="681"/>
                    <a:pt x="1592" y="683"/>
                  </a:cubicBezTo>
                  <a:cubicBezTo>
                    <a:pt x="1595" y="712"/>
                    <a:pt x="1602" y="735"/>
                    <a:pt x="1614" y="755"/>
                  </a:cubicBezTo>
                  <a:cubicBezTo>
                    <a:pt x="1614" y="758"/>
                    <a:pt x="1614" y="760"/>
                    <a:pt x="1615" y="762"/>
                  </a:cubicBezTo>
                  <a:cubicBezTo>
                    <a:pt x="1616" y="764"/>
                    <a:pt x="1619" y="763"/>
                    <a:pt x="1621" y="765"/>
                  </a:cubicBezTo>
                  <a:cubicBezTo>
                    <a:pt x="1621" y="772"/>
                    <a:pt x="1625" y="776"/>
                    <a:pt x="1629" y="779"/>
                  </a:cubicBezTo>
                  <a:cubicBezTo>
                    <a:pt x="1628" y="802"/>
                    <a:pt x="1645" y="814"/>
                    <a:pt x="1647" y="830"/>
                  </a:cubicBezTo>
                  <a:cubicBezTo>
                    <a:pt x="1648" y="844"/>
                    <a:pt x="1651" y="853"/>
                    <a:pt x="1658" y="862"/>
                  </a:cubicBezTo>
                  <a:cubicBezTo>
                    <a:pt x="1663" y="856"/>
                    <a:pt x="1660" y="849"/>
                    <a:pt x="1661" y="842"/>
                  </a:cubicBezTo>
                  <a:cubicBezTo>
                    <a:pt x="1662" y="838"/>
                    <a:pt x="1665" y="835"/>
                    <a:pt x="1666" y="831"/>
                  </a:cubicBezTo>
                  <a:cubicBezTo>
                    <a:pt x="1666" y="830"/>
                    <a:pt x="1665" y="827"/>
                    <a:pt x="1665" y="825"/>
                  </a:cubicBezTo>
                  <a:cubicBezTo>
                    <a:pt x="1665" y="820"/>
                    <a:pt x="1669" y="814"/>
                    <a:pt x="1669" y="810"/>
                  </a:cubicBezTo>
                  <a:cubicBezTo>
                    <a:pt x="1669" y="804"/>
                    <a:pt x="1665" y="794"/>
                    <a:pt x="1664" y="783"/>
                  </a:cubicBezTo>
                  <a:close/>
                  <a:moveTo>
                    <a:pt x="911" y="465"/>
                  </a:moveTo>
                  <a:cubicBezTo>
                    <a:pt x="918" y="465"/>
                    <a:pt x="918" y="465"/>
                    <a:pt x="918" y="465"/>
                  </a:cubicBezTo>
                  <a:cubicBezTo>
                    <a:pt x="918" y="468"/>
                    <a:pt x="910" y="471"/>
                    <a:pt x="911" y="465"/>
                  </a:cubicBezTo>
                  <a:close/>
                  <a:moveTo>
                    <a:pt x="923" y="465"/>
                  </a:moveTo>
                  <a:cubicBezTo>
                    <a:pt x="924" y="455"/>
                    <a:pt x="940" y="454"/>
                    <a:pt x="947" y="459"/>
                  </a:cubicBezTo>
                  <a:cubicBezTo>
                    <a:pt x="947" y="468"/>
                    <a:pt x="931" y="466"/>
                    <a:pt x="923" y="465"/>
                  </a:cubicBezTo>
                  <a:close/>
                  <a:moveTo>
                    <a:pt x="1059" y="449"/>
                  </a:moveTo>
                  <a:cubicBezTo>
                    <a:pt x="1056" y="449"/>
                    <a:pt x="1055" y="446"/>
                    <a:pt x="1052" y="444"/>
                  </a:cubicBezTo>
                  <a:cubicBezTo>
                    <a:pt x="1049" y="444"/>
                    <a:pt x="1048" y="446"/>
                    <a:pt x="1045" y="445"/>
                  </a:cubicBezTo>
                  <a:cubicBezTo>
                    <a:pt x="1041" y="445"/>
                    <a:pt x="1041" y="441"/>
                    <a:pt x="1038" y="440"/>
                  </a:cubicBezTo>
                  <a:cubicBezTo>
                    <a:pt x="1035" y="439"/>
                    <a:pt x="1033" y="441"/>
                    <a:pt x="1030" y="442"/>
                  </a:cubicBezTo>
                  <a:cubicBezTo>
                    <a:pt x="1026" y="440"/>
                    <a:pt x="1024" y="437"/>
                    <a:pt x="1021" y="435"/>
                  </a:cubicBezTo>
                  <a:cubicBezTo>
                    <a:pt x="1015" y="442"/>
                    <a:pt x="1008" y="436"/>
                    <a:pt x="1001" y="437"/>
                  </a:cubicBezTo>
                  <a:cubicBezTo>
                    <a:pt x="990" y="438"/>
                    <a:pt x="981" y="446"/>
                    <a:pt x="976" y="453"/>
                  </a:cubicBezTo>
                  <a:cubicBezTo>
                    <a:pt x="959" y="454"/>
                    <a:pt x="951" y="450"/>
                    <a:pt x="934" y="450"/>
                  </a:cubicBezTo>
                  <a:cubicBezTo>
                    <a:pt x="931" y="445"/>
                    <a:pt x="929" y="437"/>
                    <a:pt x="924" y="433"/>
                  </a:cubicBezTo>
                  <a:cubicBezTo>
                    <a:pt x="925" y="429"/>
                    <a:pt x="927" y="425"/>
                    <a:pt x="925" y="420"/>
                  </a:cubicBezTo>
                  <a:cubicBezTo>
                    <a:pt x="927" y="419"/>
                    <a:pt x="929" y="418"/>
                    <a:pt x="932" y="419"/>
                  </a:cubicBezTo>
                  <a:cubicBezTo>
                    <a:pt x="930" y="406"/>
                    <a:pt x="932" y="395"/>
                    <a:pt x="944" y="395"/>
                  </a:cubicBezTo>
                  <a:cubicBezTo>
                    <a:pt x="945" y="389"/>
                    <a:pt x="942" y="388"/>
                    <a:pt x="942" y="383"/>
                  </a:cubicBezTo>
                  <a:cubicBezTo>
                    <a:pt x="950" y="377"/>
                    <a:pt x="951" y="363"/>
                    <a:pt x="968" y="365"/>
                  </a:cubicBezTo>
                  <a:cubicBezTo>
                    <a:pt x="971" y="368"/>
                    <a:pt x="966" y="366"/>
                    <a:pt x="966" y="370"/>
                  </a:cubicBezTo>
                  <a:cubicBezTo>
                    <a:pt x="971" y="376"/>
                    <a:pt x="981" y="370"/>
                    <a:pt x="987" y="374"/>
                  </a:cubicBezTo>
                  <a:cubicBezTo>
                    <a:pt x="985" y="379"/>
                    <a:pt x="979" y="379"/>
                    <a:pt x="978" y="384"/>
                  </a:cubicBezTo>
                  <a:cubicBezTo>
                    <a:pt x="982" y="386"/>
                    <a:pt x="988" y="386"/>
                    <a:pt x="991" y="389"/>
                  </a:cubicBezTo>
                  <a:cubicBezTo>
                    <a:pt x="991" y="392"/>
                    <a:pt x="990" y="396"/>
                    <a:pt x="992" y="397"/>
                  </a:cubicBezTo>
                  <a:cubicBezTo>
                    <a:pt x="993" y="399"/>
                    <a:pt x="996" y="398"/>
                    <a:pt x="998" y="399"/>
                  </a:cubicBezTo>
                  <a:cubicBezTo>
                    <a:pt x="1001" y="393"/>
                    <a:pt x="1013" y="396"/>
                    <a:pt x="1014" y="387"/>
                  </a:cubicBezTo>
                  <a:cubicBezTo>
                    <a:pt x="1016" y="388"/>
                    <a:pt x="1019" y="389"/>
                    <a:pt x="1023" y="389"/>
                  </a:cubicBezTo>
                  <a:cubicBezTo>
                    <a:pt x="1025" y="388"/>
                    <a:pt x="1025" y="384"/>
                    <a:pt x="1027" y="382"/>
                  </a:cubicBezTo>
                  <a:cubicBezTo>
                    <a:pt x="1017" y="381"/>
                    <a:pt x="1005" y="384"/>
                    <a:pt x="999" y="373"/>
                  </a:cubicBezTo>
                  <a:cubicBezTo>
                    <a:pt x="1005" y="364"/>
                    <a:pt x="1021" y="365"/>
                    <a:pt x="1027" y="356"/>
                  </a:cubicBezTo>
                  <a:cubicBezTo>
                    <a:pt x="1035" y="358"/>
                    <a:pt x="1039" y="350"/>
                    <a:pt x="1047" y="353"/>
                  </a:cubicBezTo>
                  <a:cubicBezTo>
                    <a:pt x="1045" y="358"/>
                    <a:pt x="1040" y="360"/>
                    <a:pt x="1035" y="362"/>
                  </a:cubicBezTo>
                  <a:cubicBezTo>
                    <a:pt x="1036" y="366"/>
                    <a:pt x="1039" y="366"/>
                    <a:pt x="1042" y="368"/>
                  </a:cubicBezTo>
                  <a:cubicBezTo>
                    <a:pt x="1038" y="370"/>
                    <a:pt x="1040" y="378"/>
                    <a:pt x="1037" y="382"/>
                  </a:cubicBezTo>
                  <a:cubicBezTo>
                    <a:pt x="1033" y="383"/>
                    <a:pt x="1033" y="379"/>
                    <a:pt x="1029" y="380"/>
                  </a:cubicBezTo>
                  <a:cubicBezTo>
                    <a:pt x="1029" y="388"/>
                    <a:pt x="1037" y="388"/>
                    <a:pt x="1040" y="393"/>
                  </a:cubicBezTo>
                  <a:cubicBezTo>
                    <a:pt x="1049" y="391"/>
                    <a:pt x="1049" y="398"/>
                    <a:pt x="1058" y="396"/>
                  </a:cubicBezTo>
                  <a:cubicBezTo>
                    <a:pt x="1067" y="408"/>
                    <a:pt x="1087" y="411"/>
                    <a:pt x="1099" y="418"/>
                  </a:cubicBezTo>
                  <a:cubicBezTo>
                    <a:pt x="1105" y="421"/>
                    <a:pt x="1106" y="431"/>
                    <a:pt x="1112" y="436"/>
                  </a:cubicBezTo>
                  <a:cubicBezTo>
                    <a:pt x="1106" y="454"/>
                    <a:pt x="1075" y="450"/>
                    <a:pt x="1059" y="449"/>
                  </a:cubicBezTo>
                  <a:close/>
                  <a:moveTo>
                    <a:pt x="1104" y="91"/>
                  </a:moveTo>
                  <a:cubicBezTo>
                    <a:pt x="1108" y="89"/>
                    <a:pt x="1112" y="93"/>
                    <a:pt x="1115" y="94"/>
                  </a:cubicBezTo>
                  <a:cubicBezTo>
                    <a:pt x="1112" y="96"/>
                    <a:pt x="1108" y="92"/>
                    <a:pt x="1104" y="91"/>
                  </a:cubicBezTo>
                  <a:close/>
                  <a:moveTo>
                    <a:pt x="215" y="250"/>
                  </a:moveTo>
                  <a:cubicBezTo>
                    <a:pt x="215" y="251"/>
                    <a:pt x="214" y="252"/>
                    <a:pt x="215" y="252"/>
                  </a:cubicBezTo>
                  <a:cubicBezTo>
                    <a:pt x="217" y="250"/>
                    <a:pt x="221" y="244"/>
                    <a:pt x="217" y="245"/>
                  </a:cubicBezTo>
                  <a:cubicBezTo>
                    <a:pt x="222" y="239"/>
                    <a:pt x="233" y="233"/>
                    <a:pt x="233" y="227"/>
                  </a:cubicBezTo>
                  <a:cubicBezTo>
                    <a:pt x="238" y="227"/>
                    <a:pt x="246" y="222"/>
                    <a:pt x="248" y="214"/>
                  </a:cubicBezTo>
                  <a:cubicBezTo>
                    <a:pt x="246" y="214"/>
                    <a:pt x="243" y="217"/>
                    <a:pt x="242" y="215"/>
                  </a:cubicBezTo>
                  <a:cubicBezTo>
                    <a:pt x="248" y="212"/>
                    <a:pt x="251" y="208"/>
                    <a:pt x="258" y="206"/>
                  </a:cubicBezTo>
                  <a:cubicBezTo>
                    <a:pt x="260" y="209"/>
                    <a:pt x="257" y="213"/>
                    <a:pt x="257" y="216"/>
                  </a:cubicBezTo>
                  <a:cubicBezTo>
                    <a:pt x="262" y="217"/>
                    <a:pt x="268" y="210"/>
                    <a:pt x="274" y="208"/>
                  </a:cubicBezTo>
                  <a:cubicBezTo>
                    <a:pt x="277" y="207"/>
                    <a:pt x="283" y="209"/>
                    <a:pt x="287" y="206"/>
                  </a:cubicBezTo>
                  <a:cubicBezTo>
                    <a:pt x="288" y="206"/>
                    <a:pt x="290" y="202"/>
                    <a:pt x="292" y="201"/>
                  </a:cubicBezTo>
                  <a:cubicBezTo>
                    <a:pt x="297" y="196"/>
                    <a:pt x="310" y="191"/>
                    <a:pt x="305" y="187"/>
                  </a:cubicBezTo>
                  <a:cubicBezTo>
                    <a:pt x="309" y="187"/>
                    <a:pt x="308" y="182"/>
                    <a:pt x="311" y="180"/>
                  </a:cubicBezTo>
                  <a:cubicBezTo>
                    <a:pt x="313" y="181"/>
                    <a:pt x="313" y="182"/>
                    <a:pt x="314" y="181"/>
                  </a:cubicBezTo>
                  <a:cubicBezTo>
                    <a:pt x="323" y="157"/>
                    <a:pt x="359" y="143"/>
                    <a:pt x="376" y="124"/>
                  </a:cubicBezTo>
                  <a:cubicBezTo>
                    <a:pt x="369" y="128"/>
                    <a:pt x="360" y="131"/>
                    <a:pt x="353" y="134"/>
                  </a:cubicBezTo>
                  <a:cubicBezTo>
                    <a:pt x="361" y="124"/>
                    <a:pt x="378" y="117"/>
                    <a:pt x="387" y="108"/>
                  </a:cubicBezTo>
                  <a:cubicBezTo>
                    <a:pt x="396" y="101"/>
                    <a:pt x="401" y="100"/>
                    <a:pt x="400" y="94"/>
                  </a:cubicBezTo>
                  <a:cubicBezTo>
                    <a:pt x="322" y="137"/>
                    <a:pt x="252" y="193"/>
                    <a:pt x="200" y="258"/>
                  </a:cubicBezTo>
                  <a:cubicBezTo>
                    <a:pt x="202" y="257"/>
                    <a:pt x="206" y="253"/>
                    <a:pt x="208" y="254"/>
                  </a:cubicBezTo>
                  <a:cubicBezTo>
                    <a:pt x="203" y="260"/>
                    <a:pt x="192" y="264"/>
                    <a:pt x="192" y="271"/>
                  </a:cubicBezTo>
                  <a:cubicBezTo>
                    <a:pt x="194" y="265"/>
                    <a:pt x="199" y="268"/>
                    <a:pt x="203" y="266"/>
                  </a:cubicBezTo>
                  <a:cubicBezTo>
                    <a:pt x="210" y="262"/>
                    <a:pt x="210" y="255"/>
                    <a:pt x="215" y="250"/>
                  </a:cubicBezTo>
                  <a:close/>
                  <a:moveTo>
                    <a:pt x="63" y="1119"/>
                  </a:moveTo>
                  <a:cubicBezTo>
                    <a:pt x="63" y="1103"/>
                    <a:pt x="54" y="1079"/>
                    <a:pt x="50" y="1063"/>
                  </a:cubicBezTo>
                  <a:cubicBezTo>
                    <a:pt x="48" y="1055"/>
                    <a:pt x="40" y="1047"/>
                    <a:pt x="37" y="1040"/>
                  </a:cubicBezTo>
                  <a:cubicBezTo>
                    <a:pt x="33" y="1032"/>
                    <a:pt x="30" y="1023"/>
                    <a:pt x="27" y="1015"/>
                  </a:cubicBezTo>
                  <a:cubicBezTo>
                    <a:pt x="21" y="998"/>
                    <a:pt x="12" y="982"/>
                    <a:pt x="8" y="967"/>
                  </a:cubicBezTo>
                  <a:cubicBezTo>
                    <a:pt x="7" y="962"/>
                    <a:pt x="6" y="954"/>
                    <a:pt x="5" y="947"/>
                  </a:cubicBezTo>
                  <a:cubicBezTo>
                    <a:pt x="4" y="944"/>
                    <a:pt x="0" y="929"/>
                    <a:pt x="1" y="934"/>
                  </a:cubicBezTo>
                  <a:cubicBezTo>
                    <a:pt x="15" y="1040"/>
                    <a:pt x="48" y="1132"/>
                    <a:pt x="89" y="1208"/>
                  </a:cubicBezTo>
                  <a:cubicBezTo>
                    <a:pt x="80" y="1183"/>
                    <a:pt x="62" y="1159"/>
                    <a:pt x="61" y="1131"/>
                  </a:cubicBezTo>
                  <a:cubicBezTo>
                    <a:pt x="61" y="1127"/>
                    <a:pt x="63" y="1123"/>
                    <a:pt x="63" y="1119"/>
                  </a:cubicBezTo>
                  <a:close/>
                  <a:moveTo>
                    <a:pt x="585" y="5"/>
                  </a:moveTo>
                  <a:cubicBezTo>
                    <a:pt x="584" y="5"/>
                    <a:pt x="583" y="5"/>
                    <a:pt x="583" y="4"/>
                  </a:cubicBezTo>
                  <a:cubicBezTo>
                    <a:pt x="584" y="4"/>
                    <a:pt x="585" y="4"/>
                    <a:pt x="585" y="3"/>
                  </a:cubicBezTo>
                  <a:cubicBezTo>
                    <a:pt x="581" y="3"/>
                    <a:pt x="578" y="3"/>
                    <a:pt x="577" y="6"/>
                  </a:cubicBezTo>
                  <a:cubicBezTo>
                    <a:pt x="580" y="7"/>
                    <a:pt x="584" y="7"/>
                    <a:pt x="585" y="5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708047" y="1326836"/>
            <a:ext cx="3671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异常值处理：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采取单独对车站进行按星期几处理的方式来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处理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处理方式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车站中对星期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处理掉星期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一的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异常的数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再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对星期二处理掉星期二的异常的数据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依次类推</a:t>
            </a:r>
            <a:r>
              <a:rPr lang="zh-CN" altLang="en-US" sz="1200" kern="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。有效降低训练误差和泛化误差。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                     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78980" y="3003798"/>
            <a:ext cx="17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模型优化方面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07645" y="3345592"/>
            <a:ext cx="251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添加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L2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正则惩罚项防止过拟合；对模式进行交叉验证选取最优参数。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宋体" panose="02010600030101010101" pitchFamily="2" charset="-122"/>
              </a:rPr>
              <a:t>增加模型的泛化能力。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056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" b="235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0"/>
            <a:ext cx="9144000" cy="4019550"/>
          </a:xfrm>
          <a:prstGeom prst="rect">
            <a:avLst/>
          </a:prstGeom>
          <a:solidFill>
            <a:srgbClr val="3CBBCE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64" name="矩形 7"/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3CB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5366" name="组合 1"/>
          <p:cNvGrpSpPr/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</p:grpSpPr>
        <p:sp>
          <p:nvSpPr>
            <p:cNvPr id="15376" name="等腰三角形 25"/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F2F2F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377" name="等腰三角形 26"/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3CB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378" name="椭圆 28"/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379" name="椭圆 32"/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380" name="椭圆 33"/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368" name="任意多边形 46"/>
          <p:cNvSpPr/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670 w 1053177"/>
              <a:gd name="T1" fmla="*/ 0 h 1123422"/>
              <a:gd name="T2" fmla="*/ 1052513 w 1053177"/>
              <a:gd name="T3" fmla="*/ 703617 h 1123422"/>
              <a:gd name="T4" fmla="*/ 932479 w 1053177"/>
              <a:gd name="T5" fmla="*/ 1097015 h 1123422"/>
              <a:gd name="T6" fmla="*/ 910280 w 1053177"/>
              <a:gd name="T7" fmla="*/ 1123950 h 1123422"/>
              <a:gd name="T8" fmla="*/ 0 w 1053177"/>
              <a:gd name="T9" fmla="*/ 1123950 h 1123422"/>
              <a:gd name="T10" fmla="*/ 0 w 1053177"/>
              <a:gd name="T11" fmla="*/ 96641 h 1123422"/>
              <a:gd name="T12" fmla="*/ 76092 w 1053177"/>
              <a:gd name="T13" fmla="*/ 55294 h 1123422"/>
              <a:gd name="T14" fmla="*/ 34967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369" name="椭圆 37"/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70" name="椭圆 38"/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371" name="任意多边形 42"/>
          <p:cNvSpPr/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983 w 410033"/>
              <a:gd name="T3" fmla="*/ 24546 h 1047702"/>
              <a:gd name="T4" fmla="*/ 409575 w 410033"/>
              <a:gd name="T5" fmla="*/ 523875 h 1047702"/>
              <a:gd name="T6" fmla="*/ 78983 w 410033"/>
              <a:gd name="T7" fmla="*/ 1023204 h 1047702"/>
              <a:gd name="T8" fmla="*/ 0 w 410033"/>
              <a:gd name="T9" fmla="*/ 1047750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372" name="椭圆 40"/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文本框 27"/>
          <p:cNvSpPr txBox="1">
            <a:spLocks noChangeArrowheads="1"/>
          </p:cNvSpPr>
          <p:nvPr/>
        </p:nvSpPr>
        <p:spPr bwMode="auto">
          <a:xfrm>
            <a:off x="2666620" y="1477326"/>
            <a:ext cx="34836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nimBg="1"/>
      <p:bldP spid="15364" grpId="0" animBg="1"/>
      <p:bldP spid="15368" grpId="0" animBg="1"/>
      <p:bldP spid="15369" grpId="0" animBg="1"/>
      <p:bldP spid="15370" grpId="0" animBg="1"/>
      <p:bldP spid="15371" grpId="0" animBg="1"/>
      <p:bldP spid="15372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/>
          <p:nvPr/>
        </p:nvSpPr>
        <p:spPr bwMode="auto">
          <a:xfrm>
            <a:off x="4211241" y="0"/>
            <a:ext cx="4817269" cy="5143500"/>
          </a:xfrm>
          <a:custGeom>
            <a:avLst/>
            <a:gdLst>
              <a:gd name="T0" fmla="*/ 2097118 w 5769204"/>
              <a:gd name="T1" fmla="*/ 9427 h 6858000"/>
              <a:gd name="T2" fmla="*/ 6423025 w 5769204"/>
              <a:gd name="T3" fmla="*/ 0 h 6858000"/>
              <a:gd name="T4" fmla="*/ 6423025 w 5769204"/>
              <a:gd name="T5" fmla="*/ 6858000 h 6858000"/>
              <a:gd name="T6" fmla="*/ 0 w 5769204"/>
              <a:gd name="T7" fmla="*/ 6858000 h 6858000"/>
              <a:gd name="T8" fmla="*/ 2097118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075" name="矩形 1"/>
          <p:cNvSpPr/>
          <p:nvPr/>
        </p:nvSpPr>
        <p:spPr bwMode="auto">
          <a:xfrm>
            <a:off x="4326732" y="0"/>
            <a:ext cx="4817269" cy="5143500"/>
          </a:xfrm>
          <a:custGeom>
            <a:avLst/>
            <a:gdLst>
              <a:gd name="T0" fmla="*/ 2097118 w 5769204"/>
              <a:gd name="T1" fmla="*/ 9427 h 6858000"/>
              <a:gd name="T2" fmla="*/ 6423025 w 5769204"/>
              <a:gd name="T3" fmla="*/ 0 h 6858000"/>
              <a:gd name="T4" fmla="*/ 6423025 w 5769204"/>
              <a:gd name="T5" fmla="*/ 6858000 h 6858000"/>
              <a:gd name="T6" fmla="*/ 0 w 5769204"/>
              <a:gd name="T7" fmla="*/ 6858000 h 6858000"/>
              <a:gd name="T8" fmla="*/ 2097118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45BBCE"/>
          </a:solidFill>
          <a:ln>
            <a:noFill/>
          </a:ln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076" name="等腰三角形 4"/>
          <p:cNvSpPr/>
          <p:nvPr/>
        </p:nvSpPr>
        <p:spPr bwMode="auto">
          <a:xfrm rot="21255612">
            <a:off x="7442597" y="-110728"/>
            <a:ext cx="1827609" cy="2657476"/>
          </a:xfrm>
          <a:custGeom>
            <a:avLst/>
            <a:gdLst>
              <a:gd name="T0" fmla="*/ 0 w 2436495"/>
              <a:gd name="T1" fmla="*/ 0 h 3543376"/>
              <a:gd name="T2" fmla="*/ 2436812 w 2436495"/>
              <a:gd name="T3" fmla="*/ 249669 h 3543376"/>
              <a:gd name="T4" fmla="*/ 2093486 w 2436495"/>
              <a:gd name="T5" fmla="*/ 354330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077" name="等腰三角形 4"/>
          <p:cNvSpPr/>
          <p:nvPr/>
        </p:nvSpPr>
        <p:spPr bwMode="auto">
          <a:xfrm rot="10452885">
            <a:off x="7378304" y="109538"/>
            <a:ext cx="801290" cy="1164431"/>
          </a:xfrm>
          <a:custGeom>
            <a:avLst/>
            <a:gdLst>
              <a:gd name="T0" fmla="*/ 0 w 2436495"/>
              <a:gd name="T1" fmla="*/ 0 h 3543376"/>
              <a:gd name="T2" fmla="*/ 1068387 w 2436495"/>
              <a:gd name="T3" fmla="*/ 109398 h 3543376"/>
              <a:gd name="T4" fmla="*/ 917861 w 2436495"/>
              <a:gd name="T5" fmla="*/ 1552575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68580" tIns="34290" rIns="68580" bIns="3429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2063354" y="2238375"/>
            <a:ext cx="168482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hlinkClick r:id="rId3" action="ppaction://hlinksldjump"/>
              </a:rPr>
              <a:t>交通赛题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hlinkClick r:id="rId3" action="ppaction://hlinksldjump"/>
              </a:rPr>
              <a:t>说明</a:t>
            </a:r>
            <a:endParaRPr lang="zh-CN" altLang="en-US" sz="1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1494" y="2205037"/>
            <a:ext cx="996554" cy="366713"/>
            <a:chOff x="521494" y="2205037"/>
            <a:chExt cx="996554" cy="366713"/>
          </a:xfrm>
          <a:solidFill>
            <a:srgbClr val="45BBCE"/>
          </a:solidFill>
        </p:grpSpPr>
        <p:sp>
          <p:nvSpPr>
            <p:cNvPr id="3080" name="矩形 29"/>
            <p:cNvSpPr>
              <a:spLocks noChangeArrowheads="1"/>
            </p:cNvSpPr>
            <p:nvPr/>
          </p:nvSpPr>
          <p:spPr bwMode="auto">
            <a:xfrm>
              <a:off x="521494" y="2205037"/>
              <a:ext cx="996554" cy="366713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81" name="文本框 30"/>
            <p:cNvSpPr txBox="1">
              <a:spLocks noChangeArrowheads="1"/>
            </p:cNvSpPr>
            <p:nvPr/>
          </p:nvSpPr>
          <p:spPr bwMode="auto">
            <a:xfrm>
              <a:off x="653654" y="2232422"/>
              <a:ext cx="721519" cy="300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</a:t>
              </a:r>
            </a:p>
          </p:txBody>
        </p:sp>
      </p:grpSp>
      <p:sp>
        <p:nvSpPr>
          <p:cNvPr id="3083" name="Rectangle 6"/>
          <p:cNvSpPr>
            <a:spLocks noChangeArrowheads="1"/>
          </p:cNvSpPr>
          <p:nvPr/>
        </p:nvSpPr>
        <p:spPr bwMode="auto">
          <a:xfrm>
            <a:off x="2063354" y="2733675"/>
            <a:ext cx="144541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hlinkClick r:id="rId4" action="ppaction://hlinksldjump"/>
              </a:rPr>
              <a:t>解析题意</a:t>
            </a:r>
            <a:endParaRPr lang="zh-CN" altLang="en-US" sz="1500" b="1" dirty="0">
              <a:solidFill>
                <a:srgbClr val="45BB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494" y="2700337"/>
            <a:ext cx="996554" cy="366713"/>
            <a:chOff x="521494" y="2700337"/>
            <a:chExt cx="996554" cy="366713"/>
          </a:xfrm>
          <a:solidFill>
            <a:srgbClr val="45BBCE"/>
          </a:solidFill>
        </p:grpSpPr>
        <p:sp>
          <p:nvSpPr>
            <p:cNvPr id="3084" name="矩形 36"/>
            <p:cNvSpPr>
              <a:spLocks noChangeArrowheads="1"/>
            </p:cNvSpPr>
            <p:nvPr/>
          </p:nvSpPr>
          <p:spPr bwMode="auto">
            <a:xfrm>
              <a:off x="521494" y="2700337"/>
              <a:ext cx="996554" cy="366713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85" name="文本框 37"/>
            <p:cNvSpPr txBox="1">
              <a:spLocks noChangeArrowheads="1"/>
            </p:cNvSpPr>
            <p:nvPr/>
          </p:nvSpPr>
          <p:spPr bwMode="auto">
            <a:xfrm>
              <a:off x="653654" y="2727722"/>
              <a:ext cx="721519" cy="300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第二章</a:t>
              </a:r>
            </a:p>
          </p:txBody>
        </p:sp>
      </p:grpSp>
      <p:sp>
        <p:nvSpPr>
          <p:cNvPr id="3087" name="Rectangle 6"/>
          <p:cNvSpPr>
            <a:spLocks noChangeArrowheads="1"/>
          </p:cNvSpPr>
          <p:nvPr/>
        </p:nvSpPr>
        <p:spPr bwMode="auto">
          <a:xfrm>
            <a:off x="2062162" y="3228975"/>
            <a:ext cx="226456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数据清洗与探索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112" y="3195637"/>
            <a:ext cx="996554" cy="366713"/>
            <a:chOff x="519112" y="3195637"/>
            <a:chExt cx="996554" cy="366713"/>
          </a:xfrm>
          <a:solidFill>
            <a:srgbClr val="45BBCE"/>
          </a:solidFill>
        </p:grpSpPr>
        <p:sp>
          <p:nvSpPr>
            <p:cNvPr id="3088" name="矩形 43"/>
            <p:cNvSpPr>
              <a:spLocks noChangeArrowheads="1"/>
            </p:cNvSpPr>
            <p:nvPr/>
          </p:nvSpPr>
          <p:spPr bwMode="auto">
            <a:xfrm>
              <a:off x="519112" y="3195637"/>
              <a:ext cx="996554" cy="366713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89" name="文本框 44"/>
            <p:cNvSpPr txBox="1">
              <a:spLocks noChangeArrowheads="1"/>
            </p:cNvSpPr>
            <p:nvPr/>
          </p:nvSpPr>
          <p:spPr bwMode="auto">
            <a:xfrm>
              <a:off x="651273" y="3223022"/>
              <a:ext cx="721519" cy="300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</a:t>
              </a:r>
            </a:p>
          </p:txBody>
        </p:sp>
      </p:grpSp>
      <p:sp>
        <p:nvSpPr>
          <p:cNvPr id="3091" name="Rectangle 6"/>
          <p:cNvSpPr>
            <a:spLocks noChangeArrowheads="1"/>
          </p:cNvSpPr>
          <p:nvPr/>
        </p:nvSpPr>
        <p:spPr bwMode="auto">
          <a:xfrm>
            <a:off x="2062162" y="3724275"/>
            <a:ext cx="144422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hlinkClick r:id="rId6" action="ppaction://hlinksldjump"/>
              </a:rPr>
              <a:t>建模过程</a:t>
            </a:r>
            <a:endParaRPr lang="zh-CN" altLang="en-US" sz="1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9112" y="3690937"/>
            <a:ext cx="996554" cy="366713"/>
            <a:chOff x="519112" y="3690937"/>
            <a:chExt cx="996554" cy="366713"/>
          </a:xfrm>
          <a:solidFill>
            <a:srgbClr val="45BBCE"/>
          </a:solidFill>
        </p:grpSpPr>
        <p:sp>
          <p:nvSpPr>
            <p:cNvPr id="3092" name="矩形 50"/>
            <p:cNvSpPr>
              <a:spLocks noChangeArrowheads="1"/>
            </p:cNvSpPr>
            <p:nvPr/>
          </p:nvSpPr>
          <p:spPr bwMode="auto">
            <a:xfrm>
              <a:off x="519112" y="3690937"/>
              <a:ext cx="996554" cy="366713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93" name="文本框 51"/>
            <p:cNvSpPr txBox="1">
              <a:spLocks noChangeArrowheads="1"/>
            </p:cNvSpPr>
            <p:nvPr/>
          </p:nvSpPr>
          <p:spPr bwMode="auto">
            <a:xfrm>
              <a:off x="651273" y="3718322"/>
              <a:ext cx="721519" cy="300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</a:t>
              </a:r>
            </a:p>
          </p:txBody>
        </p:sp>
      </p:grpSp>
      <p:grpSp>
        <p:nvGrpSpPr>
          <p:cNvPr id="3094" name="组合 54"/>
          <p:cNvGrpSpPr/>
          <p:nvPr/>
        </p:nvGrpSpPr>
        <p:grpSpPr bwMode="auto">
          <a:xfrm>
            <a:off x="367904" y="1288257"/>
            <a:ext cx="2026444" cy="697921"/>
            <a:chOff x="0" y="0"/>
            <a:chExt cx="2702007" cy="929797"/>
          </a:xfrm>
        </p:grpSpPr>
        <p:grpSp>
          <p:nvGrpSpPr>
            <p:cNvPr id="3100" name="组合 55"/>
            <p:cNvGrpSpPr/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3102" name="文本框 5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1" cy="676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2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  <p:cxnSp>
            <p:nvCxnSpPr>
              <p:cNvPr id="3103" name="直接连接符 58"/>
              <p:cNvCxnSpPr>
                <a:cxnSpLocks noChangeShapeType="1"/>
              </p:cNvCxnSpPr>
              <p:nvPr/>
            </p:nvCxnSpPr>
            <p:spPr bwMode="auto">
              <a:xfrm>
                <a:off x="151331" y="849531"/>
                <a:ext cx="2550676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101" name="文本框 5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1" cy="43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5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60" y="3009900"/>
            <a:ext cx="474464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7" name="Rectangle 6"/>
          <p:cNvSpPr>
            <a:spLocks noChangeArrowheads="1"/>
          </p:cNvSpPr>
          <p:nvPr/>
        </p:nvSpPr>
        <p:spPr bwMode="auto">
          <a:xfrm>
            <a:off x="2062162" y="4219575"/>
            <a:ext cx="144422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b="1" dirty="0">
                <a:hlinkClick r:id="rId8" action="ppaction://hlinksldjump"/>
              </a:rPr>
              <a:t>预测结果</a:t>
            </a:r>
            <a:endParaRPr lang="zh-CN" altLang="en-US" sz="1500" b="1" dirty="0">
              <a:solidFill>
                <a:srgbClr val="45BB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9112" y="4186237"/>
            <a:ext cx="996554" cy="366713"/>
            <a:chOff x="519112" y="4186237"/>
            <a:chExt cx="996554" cy="366713"/>
          </a:xfrm>
          <a:solidFill>
            <a:srgbClr val="45BBCE"/>
          </a:solidFill>
        </p:grpSpPr>
        <p:sp>
          <p:nvSpPr>
            <p:cNvPr id="3098" name="矩形 68"/>
            <p:cNvSpPr>
              <a:spLocks noChangeArrowheads="1"/>
            </p:cNvSpPr>
            <p:nvPr/>
          </p:nvSpPr>
          <p:spPr bwMode="auto">
            <a:xfrm>
              <a:off x="519112" y="4186237"/>
              <a:ext cx="996554" cy="366713"/>
            </a:xfrm>
            <a:prstGeom prst="rect">
              <a:avLst/>
            </a:prstGeom>
            <a:grpFill/>
            <a:ln>
              <a:noFill/>
            </a:ln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99" name="文本框 69"/>
            <p:cNvSpPr txBox="1">
              <a:spLocks noChangeArrowheads="1"/>
            </p:cNvSpPr>
            <p:nvPr/>
          </p:nvSpPr>
          <p:spPr bwMode="auto">
            <a:xfrm>
              <a:off x="651273" y="4213622"/>
              <a:ext cx="721519" cy="300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/>
      <p:bldP spid="3077" grpId="0" animBg="1"/>
      <p:bldP spid="3079" grpId="0"/>
      <p:bldP spid="3083" grpId="0"/>
      <p:bldP spid="3087" grpId="0"/>
      <p:bldP spid="3091" grpId="0"/>
      <p:bldP spid="30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1835696" y="2715766"/>
            <a:ext cx="5065881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45BB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交通赛题说明</a:t>
            </a:r>
          </a:p>
        </p:txBody>
      </p:sp>
      <p:grpSp>
        <p:nvGrpSpPr>
          <p:cNvPr id="4102" name="组合 13"/>
          <p:cNvGrpSpPr>
            <a:grpSpLocks noChangeAspect="1"/>
          </p:cNvGrpSpPr>
          <p:nvPr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4105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974136" cy="4039791"/>
            <a:chOff x="0" y="1178719"/>
            <a:chExt cx="1974136" cy="4039791"/>
          </a:xfrm>
        </p:grpSpPr>
        <p:sp>
          <p:nvSpPr>
            <p:cNvPr id="4100" name="文本框 8"/>
            <p:cNvSpPr txBox="1">
              <a:spLocks noChangeArrowheads="1"/>
            </p:cNvSpPr>
            <p:nvPr/>
          </p:nvSpPr>
          <p:spPr bwMode="auto">
            <a:xfrm>
              <a:off x="0" y="1178719"/>
              <a:ext cx="1121569" cy="403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5800" b="1" dirty="0">
                  <a:solidFill>
                    <a:srgbClr val="45BB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800" b="1" dirty="0">
                <a:solidFill>
                  <a:srgbClr val="45BB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4" name="文本框 19"/>
            <p:cNvSpPr/>
            <p:nvPr/>
          </p:nvSpPr>
          <p:spPr bwMode="auto">
            <a:xfrm>
              <a:off x="426323" y="3676650"/>
              <a:ext cx="1547813" cy="686991"/>
            </a:xfrm>
            <a:custGeom>
              <a:avLst/>
              <a:gdLst>
                <a:gd name="T0" fmla="*/ 689339 w 2064307"/>
                <a:gd name="T1" fmla="*/ 0 h 916126"/>
                <a:gd name="T2" fmla="*/ 1378679 w 2064307"/>
                <a:gd name="T3" fmla="*/ 0 h 916126"/>
                <a:gd name="T4" fmla="*/ 1378679 w 2064307"/>
                <a:gd name="T5" fmla="*/ 367439 h 916126"/>
                <a:gd name="T6" fmla="*/ 2063750 w 2064307"/>
                <a:gd name="T7" fmla="*/ 367439 h 916126"/>
                <a:gd name="T8" fmla="*/ 2063750 w 2064307"/>
                <a:gd name="T9" fmla="*/ 915988 h 916126"/>
                <a:gd name="T10" fmla="*/ 0 w 2064307"/>
                <a:gd name="T11" fmla="*/ 915988 h 916126"/>
                <a:gd name="T12" fmla="*/ 0 w 2064307"/>
                <a:gd name="T13" fmla="*/ 367439 h 916126"/>
                <a:gd name="T14" fmla="*/ 689339 w 2064307"/>
                <a:gd name="T15" fmla="*/ 367439 h 916126"/>
                <a:gd name="T16" fmla="*/ 689339 w 2064307"/>
                <a:gd name="T17" fmla="*/ 0 h 916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4307" h="916126">
                  <a:moveTo>
                    <a:pt x="689525" y="0"/>
                  </a:moveTo>
                  <a:lnTo>
                    <a:pt x="1379051" y="0"/>
                  </a:lnTo>
                  <a:lnTo>
                    <a:pt x="1379051" y="367494"/>
                  </a:lnTo>
                  <a:lnTo>
                    <a:pt x="2064307" y="367494"/>
                  </a:lnTo>
                  <a:lnTo>
                    <a:pt x="2064307" y="916126"/>
                  </a:lnTo>
                  <a:lnTo>
                    <a:pt x="0" y="916126"/>
                  </a:lnTo>
                  <a:lnTo>
                    <a:pt x="0" y="367494"/>
                  </a:lnTo>
                  <a:lnTo>
                    <a:pt x="689525" y="367494"/>
                  </a:lnTo>
                  <a:lnTo>
                    <a:pt x="6895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交通赛题说明</a:t>
            </a: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矩形 160"/>
          <p:cNvSpPr>
            <a:spLocks noChangeArrowheads="1"/>
          </p:cNvSpPr>
          <p:nvPr/>
        </p:nvSpPr>
        <p:spPr bwMode="auto">
          <a:xfrm flipH="1">
            <a:off x="-612576" y="492810"/>
            <a:ext cx="11161240" cy="2664296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-1" fmla="*/ 0 w 7260238"/>
              <a:gd name="connsiteY0-2" fmla="*/ 0 h 3090960"/>
              <a:gd name="connsiteX1-3" fmla="*/ 7260238 w 7260238"/>
              <a:gd name="connsiteY1-4" fmla="*/ 0 h 3090960"/>
              <a:gd name="connsiteX2-5" fmla="*/ 7260238 w 7260238"/>
              <a:gd name="connsiteY2-6" fmla="*/ 3090960 h 3090960"/>
              <a:gd name="connsiteX3-7" fmla="*/ 666205 w 7260238"/>
              <a:gd name="connsiteY3-8" fmla="*/ 3090960 h 3090960"/>
              <a:gd name="connsiteX4-9" fmla="*/ 0 w 7260238"/>
              <a:gd name="connsiteY4-10" fmla="*/ 0 h 30909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60238" h="3090960">
                <a:moveTo>
                  <a:pt x="0" y="0"/>
                </a:moveTo>
                <a:lnTo>
                  <a:pt x="7260238" y="0"/>
                </a:lnTo>
                <a:lnTo>
                  <a:pt x="7260238" y="3090960"/>
                </a:lnTo>
                <a:lnTo>
                  <a:pt x="666205" y="3090960"/>
                </a:lnTo>
                <a:lnTo>
                  <a:pt x="0" y="0"/>
                </a:lnTo>
                <a:close/>
              </a:path>
            </a:pathLst>
          </a:custGeom>
          <a:solidFill>
            <a:srgbClr val="45BBCE"/>
          </a:solidFill>
          <a:ln w="12700" cmpd="sng">
            <a:noFill/>
            <a:miter lim="8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512" y="564826"/>
            <a:ext cx="8492682" cy="2348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marR="76200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随着我国轨道交通的建设发展，地铁已经成为公共出行的重要方式。在节假日、比赛、演出等重要事件发生时，地铁客流会面临巨大压力。我们获得大赛主办方提供的是郑州市某年</a:t>
            </a:r>
            <a:r>
              <a:rPr lang="en-US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8-11</a:t>
            </a:r>
            <a:r>
              <a:rPr lang="zh-CN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月各地铁闸机刷卡数据，根据数据建立模型预测</a:t>
            </a:r>
            <a:r>
              <a:rPr lang="en-US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日</a:t>
            </a:r>
            <a:r>
              <a:rPr lang="en-US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-7</a:t>
            </a:r>
            <a:r>
              <a:rPr lang="zh-CN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日</a:t>
            </a:r>
            <a:r>
              <a:rPr lang="en-US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zh-CN" sz="2000" kern="0" dirty="0">
                <a:latin typeface="等线" panose="02010600030101010101" pitchFamily="2" charset="-122"/>
                <a:cs typeface="宋体" panose="02010600030101010101" pitchFamily="2" charset="-122"/>
              </a:rPr>
              <a:t>天内郑州每个地铁站点的日客流量，为节日安保、流控等提供预警支持。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b="64057"/>
          <a:stretch>
            <a:fillRect/>
          </a:stretch>
        </p:blipFill>
        <p:spPr bwMode="auto">
          <a:xfrm>
            <a:off x="683568" y="3229122"/>
            <a:ext cx="8568952" cy="14935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8159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0" y="3724275"/>
            <a:ext cx="9144000" cy="1466850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1907704" y="2715766"/>
            <a:ext cx="4084490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解析题意</a:t>
            </a:r>
          </a:p>
        </p:txBody>
      </p:sp>
      <p:grpSp>
        <p:nvGrpSpPr>
          <p:cNvPr id="8198" name="组合 13"/>
          <p:cNvGrpSpPr>
            <a:grpSpLocks noChangeAspect="1"/>
          </p:cNvGrpSpPr>
          <p:nvPr/>
        </p:nvGrpSpPr>
        <p:grpSpPr bwMode="auto">
          <a:xfrm>
            <a:off x="5146169" y="2454135"/>
            <a:ext cx="4183856" cy="2611041"/>
            <a:chOff x="0" y="0"/>
            <a:chExt cx="5324473" cy="3322983"/>
          </a:xfrm>
        </p:grpSpPr>
        <p:pic>
          <p:nvPicPr>
            <p:cNvPr id="8201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2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724373" cy="4039791"/>
            <a:chOff x="0" y="1178719"/>
            <a:chExt cx="1724373" cy="4039791"/>
          </a:xfrm>
        </p:grpSpPr>
        <p:sp>
          <p:nvSpPr>
            <p:cNvPr id="8196" name="文本框 8"/>
            <p:cNvSpPr txBox="1">
              <a:spLocks noChangeArrowheads="1"/>
            </p:cNvSpPr>
            <p:nvPr/>
          </p:nvSpPr>
          <p:spPr bwMode="auto">
            <a:xfrm>
              <a:off x="0" y="1178719"/>
              <a:ext cx="1121569" cy="403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5800" b="1" i="0" u="none" strike="noStrike" kern="1200" cap="none" spc="0" normalizeH="0" baseline="0" noProof="0" dirty="0">
                  <a:ln>
                    <a:noFill/>
                  </a:ln>
                  <a:solidFill>
                    <a:srgbClr val="45BBC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5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00" name="文本框 17"/>
            <p:cNvSpPr/>
            <p:nvPr/>
          </p:nvSpPr>
          <p:spPr bwMode="auto">
            <a:xfrm>
              <a:off x="107504" y="3738626"/>
              <a:ext cx="1616869" cy="660797"/>
            </a:xfrm>
            <a:custGeom>
              <a:avLst/>
              <a:gdLst>
                <a:gd name="T0" fmla="*/ 352141 w 2156102"/>
                <a:gd name="T1" fmla="*/ 0 h 880167"/>
                <a:gd name="T2" fmla="*/ 1117192 w 2156102"/>
                <a:gd name="T3" fmla="*/ 0 h 880167"/>
                <a:gd name="T4" fmla="*/ 791892 w 2156102"/>
                <a:gd name="T5" fmla="*/ 293408 h 880167"/>
                <a:gd name="T6" fmla="*/ 791892 w 2156102"/>
                <a:gd name="T7" fmla="*/ 306229 h 880167"/>
                <a:gd name="T8" fmla="*/ 2155825 w 2156102"/>
                <a:gd name="T9" fmla="*/ 306229 h 880167"/>
                <a:gd name="T10" fmla="*/ 2155825 w 2156102"/>
                <a:gd name="T11" fmla="*/ 881063 h 880167"/>
                <a:gd name="T12" fmla="*/ 0 w 2156102"/>
                <a:gd name="T13" fmla="*/ 881063 h 880167"/>
                <a:gd name="T14" fmla="*/ 0 w 2156102"/>
                <a:gd name="T15" fmla="*/ 338284 h 880167"/>
                <a:gd name="T16" fmla="*/ 352141 w 2156102"/>
                <a:gd name="T17" fmla="*/ 0 h 880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56102" h="880167">
                  <a:moveTo>
                    <a:pt x="352186" y="0"/>
                  </a:moveTo>
                  <a:lnTo>
                    <a:pt x="1117336" y="0"/>
                  </a:lnTo>
                  <a:lnTo>
                    <a:pt x="791994" y="293110"/>
                  </a:lnTo>
                  <a:lnTo>
                    <a:pt x="791994" y="305918"/>
                  </a:lnTo>
                  <a:lnTo>
                    <a:pt x="2156102" y="305918"/>
                  </a:lnTo>
                  <a:lnTo>
                    <a:pt x="2156102" y="880167"/>
                  </a:lnTo>
                  <a:lnTo>
                    <a:pt x="0" y="880167"/>
                  </a:lnTo>
                  <a:lnTo>
                    <a:pt x="0" y="337940"/>
                  </a:lnTo>
                  <a:lnTo>
                    <a:pt x="3521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  <p:bldP spid="81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</a:rPr>
              <a:t>解析题意</a:t>
            </a:r>
          </a:p>
        </p:txBody>
      </p:sp>
      <p:grpSp>
        <p:nvGrpSpPr>
          <p:cNvPr id="3" name="组合 2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4" name="直接连接符 3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组合 8"/>
          <p:cNvGrpSpPr/>
          <p:nvPr/>
        </p:nvGrpSpPr>
        <p:grpSpPr>
          <a:xfrm>
            <a:off x="3379108" y="627535"/>
            <a:ext cx="5081324" cy="1080120"/>
            <a:chOff x="3347864" y="1152445"/>
            <a:chExt cx="4752528" cy="1080119"/>
          </a:xfrm>
        </p:grpSpPr>
        <p:sp>
          <p:nvSpPr>
            <p:cNvPr id="10" name="矩形 9"/>
            <p:cNvSpPr/>
            <p:nvPr/>
          </p:nvSpPr>
          <p:spPr>
            <a:xfrm>
              <a:off x="3347864" y="1152445"/>
              <a:ext cx="4752528" cy="267178"/>
            </a:xfrm>
            <a:prstGeom prst="rect">
              <a:avLst/>
            </a:prstGeom>
            <a:solidFill>
              <a:srgbClr val="66B699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根据时间和地点推算出某站的日客流量</a:t>
              </a:r>
              <a:r>
                <a:rPr lang="zh-CN" altLang="en-US" sz="1400" kern="0" dirty="0">
                  <a:solidFill>
                    <a:sysClr val="windowText" lastClr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，为后面的建模提供数据支持。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79108" y="1707653"/>
            <a:ext cx="5081324" cy="1152129"/>
            <a:chOff x="3347864" y="1152444"/>
            <a:chExt cx="4752528" cy="717387"/>
          </a:xfrm>
        </p:grpSpPr>
        <p:sp>
          <p:nvSpPr>
            <p:cNvPr id="13" name="矩形 12"/>
            <p:cNvSpPr/>
            <p:nvPr/>
          </p:nvSpPr>
          <p:spPr>
            <a:xfrm>
              <a:off x="3347864" y="1152444"/>
              <a:ext cx="4752528" cy="267178"/>
            </a:xfrm>
            <a:prstGeom prst="rect">
              <a:avLst/>
            </a:prstGeom>
            <a:solidFill>
              <a:srgbClr val="66B699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47864" y="1419622"/>
              <a:ext cx="4752528" cy="450207"/>
            </a:xfrm>
            <a:prstGeom prst="rect">
              <a:avLst/>
            </a:prstGeom>
            <a:noFill/>
            <a:ln w="12700" cmpd="sng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anchor="ctr"/>
            <a:lstStyle/>
            <a:p>
              <a:pPr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    目的是预测</a:t>
              </a:r>
              <a:r>
                <a:rPr lang="en-US" altLang="zh-CN" sz="1400" dirty="0">
                  <a:latin typeface="+mn-ea"/>
                </a:rPr>
                <a:t>12</a:t>
              </a:r>
              <a:r>
                <a:rPr lang="zh-CN" altLang="zh-CN" sz="1400" dirty="0">
                  <a:latin typeface="+mn-ea"/>
                </a:rPr>
                <a:t>月</a:t>
              </a:r>
              <a:r>
                <a:rPr lang="en-US" altLang="zh-CN" sz="1400" dirty="0">
                  <a:latin typeface="+mn-ea"/>
                </a:rPr>
                <a:t>1</a:t>
              </a:r>
              <a:r>
                <a:rPr lang="zh-CN" altLang="zh-CN" sz="1400" dirty="0">
                  <a:latin typeface="+mn-ea"/>
                </a:rPr>
                <a:t>日</a:t>
              </a:r>
              <a:r>
                <a:rPr lang="en-US" altLang="zh-CN" sz="1400" dirty="0">
                  <a:latin typeface="+mn-ea"/>
                </a:rPr>
                <a:t>~7</a:t>
              </a:r>
              <a:r>
                <a:rPr lang="zh-CN" altLang="zh-CN" sz="1400" dirty="0">
                  <a:latin typeface="+mn-ea"/>
                </a:rPr>
                <a:t>日这</a:t>
              </a:r>
              <a:r>
                <a:rPr lang="en-US" altLang="zh-CN" sz="1400" dirty="0">
                  <a:latin typeface="+mn-ea"/>
                </a:rPr>
                <a:t>7</a:t>
              </a:r>
              <a:r>
                <a:rPr lang="zh-CN" altLang="zh-CN" sz="1400" dirty="0">
                  <a:latin typeface="+mn-ea"/>
                </a:rPr>
                <a:t>天内每个站点的日客流量</a:t>
              </a:r>
              <a:r>
                <a:rPr lang="zh-CN" altLang="en-US" sz="1400" dirty="0">
                  <a:latin typeface="+mn-ea"/>
                </a:rPr>
                <a:t>。</a:t>
              </a:r>
              <a:endParaRPr lang="zh-CN" altLang="zh-CN" sz="1400" dirty="0"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79108" y="2859782"/>
            <a:ext cx="5081324" cy="1728192"/>
            <a:chOff x="3347864" y="1152444"/>
            <a:chExt cx="4752528" cy="1484053"/>
          </a:xfrm>
        </p:grpSpPr>
        <p:sp>
          <p:nvSpPr>
            <p:cNvPr id="16" name="矩形 15"/>
            <p:cNvSpPr/>
            <p:nvPr/>
          </p:nvSpPr>
          <p:spPr>
            <a:xfrm>
              <a:off x="3347864" y="1152444"/>
              <a:ext cx="4752528" cy="267178"/>
            </a:xfrm>
            <a:prstGeom prst="rect">
              <a:avLst/>
            </a:prstGeom>
            <a:solidFill>
              <a:srgbClr val="66B699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347864" y="1419622"/>
              <a:ext cx="4752528" cy="1216875"/>
            </a:xfrm>
            <a:prstGeom prst="rect">
              <a:avLst/>
            </a:prstGeom>
            <a:noFill/>
            <a:ln w="12700" cmpd="sng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lang="en-US" altLang="zh-CN" sz="1050" dirty="0"/>
            </a:p>
            <a:p>
              <a:pPr>
                <a:defRPr/>
              </a:pPr>
              <a:r>
                <a:rPr lang="en-US" altLang="zh-CN" sz="1400" dirty="0">
                  <a:latin typeface="+mn-ea"/>
                </a:rPr>
                <a:t>    </a:t>
              </a:r>
              <a:r>
                <a:rPr lang="zh-CN" altLang="zh-CN" sz="1400" dirty="0">
                  <a:latin typeface="+mn-ea"/>
                </a:rPr>
                <a:t>客流量可能会受天气、所处地域、时间、其它等影响，但</a:t>
              </a:r>
              <a:r>
                <a:rPr lang="zh-CN" altLang="en-US" sz="1400" dirty="0">
                  <a:latin typeface="+mn-ea"/>
                </a:rPr>
                <a:t>是本</a:t>
              </a:r>
              <a:r>
                <a:rPr lang="zh-CN" altLang="zh-CN" sz="1400" dirty="0">
                  <a:latin typeface="+mn-ea"/>
                </a:rPr>
                <a:t>题给出的是闸机刷卡数据</a:t>
              </a:r>
              <a:r>
                <a:rPr lang="zh-CN" altLang="en-US" sz="1400" dirty="0">
                  <a:latin typeface="+mn-ea"/>
                </a:rPr>
                <a:t>，</a:t>
              </a:r>
              <a:r>
                <a:rPr lang="zh-CN" altLang="zh-CN" sz="1400" dirty="0">
                  <a:latin typeface="+mn-ea"/>
                </a:rPr>
                <a:t>比如交通卡旧类型、持卡人、读卡器文件名等等。由于数据的字段</a:t>
              </a:r>
              <a:r>
                <a:rPr lang="zh-CN" altLang="en-US" sz="1400" dirty="0">
                  <a:latin typeface="+mn-ea"/>
                </a:rPr>
                <a:t>类型</a:t>
              </a:r>
              <a:r>
                <a:rPr lang="zh-CN" altLang="zh-CN" sz="1400" dirty="0">
                  <a:latin typeface="+mn-ea"/>
                </a:rPr>
                <a:t>有限，且有诸多字段是</a:t>
              </a:r>
              <a:r>
                <a:rPr lang="zh-CN" altLang="en-US" sz="1400" dirty="0">
                  <a:latin typeface="+mn-ea"/>
                </a:rPr>
                <a:t>与</a:t>
              </a:r>
              <a:r>
                <a:rPr lang="zh-CN" altLang="zh-CN" sz="1400" dirty="0">
                  <a:latin typeface="+mn-ea"/>
                </a:rPr>
                <a:t>客流量</a:t>
              </a:r>
              <a:r>
                <a:rPr lang="zh-CN" altLang="en-US" sz="1400" dirty="0">
                  <a:latin typeface="+mn-ea"/>
                </a:rPr>
                <a:t>的</a:t>
              </a:r>
              <a:r>
                <a:rPr lang="zh-CN" altLang="zh-CN" sz="1400" dirty="0">
                  <a:latin typeface="+mn-ea"/>
                </a:rPr>
                <a:t>相关性比较小的。</a:t>
              </a:r>
            </a:p>
            <a:p>
              <a:pPr algn="ctr">
                <a:defRPr/>
              </a:pPr>
              <a:endParaRPr lang="zh-CN" altLang="zh-CN" sz="1050" dirty="0"/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BAA76-DDF3-4F6B-A7AC-0F4D04F4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3" y="615977"/>
            <a:ext cx="3312368" cy="397279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45BBCE"/>
          </a:solidFill>
          <a:ln>
            <a:noFill/>
          </a:ln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17" name="文本框 12"/>
          <p:cNvSpPr txBox="1">
            <a:spLocks noChangeArrowheads="1"/>
          </p:cNvSpPr>
          <p:nvPr/>
        </p:nvSpPr>
        <p:spPr bwMode="auto">
          <a:xfrm>
            <a:off x="2147888" y="2724151"/>
            <a:ext cx="6024512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数据清洗与探索</a:t>
            </a:r>
          </a:p>
        </p:txBody>
      </p:sp>
      <p:grpSp>
        <p:nvGrpSpPr>
          <p:cNvPr id="13318" name="组合 13"/>
          <p:cNvGrpSpPr>
            <a:grpSpLocks noChangeAspect="1"/>
          </p:cNvGrpSpPr>
          <p:nvPr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13321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2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883569" cy="4039791"/>
            <a:chOff x="0" y="1178719"/>
            <a:chExt cx="1883569" cy="4039791"/>
          </a:xfrm>
        </p:grpSpPr>
        <p:sp>
          <p:nvSpPr>
            <p:cNvPr id="13316" name="文本框 8"/>
            <p:cNvSpPr txBox="1">
              <a:spLocks noChangeArrowheads="1"/>
            </p:cNvSpPr>
            <p:nvPr/>
          </p:nvSpPr>
          <p:spPr bwMode="auto">
            <a:xfrm>
              <a:off x="0" y="1178719"/>
              <a:ext cx="1121569" cy="4039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5800" b="1" i="0" u="none" strike="noStrike" kern="1200" cap="none" spc="0" normalizeH="0" baseline="0" noProof="0" dirty="0">
                  <a:ln>
                    <a:noFill/>
                  </a:ln>
                  <a:solidFill>
                    <a:srgbClr val="45BBC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25800" b="1" i="0" u="none" strike="noStrike" kern="1200" cap="none" spc="0" normalizeH="0" baseline="0" noProof="0" dirty="0">
                <a:ln>
                  <a:noFill/>
                </a:ln>
                <a:solidFill>
                  <a:srgbClr val="45BBC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20" name="文本框 18"/>
            <p:cNvSpPr/>
            <p:nvPr/>
          </p:nvSpPr>
          <p:spPr bwMode="auto">
            <a:xfrm>
              <a:off x="321469" y="3674269"/>
              <a:ext cx="1562100" cy="732235"/>
            </a:xfrm>
            <a:custGeom>
              <a:avLst/>
              <a:gdLst>
                <a:gd name="T0" fmla="*/ 1378119 w 2083287"/>
                <a:gd name="T1" fmla="*/ 0 h 976698"/>
                <a:gd name="T2" fmla="*/ 2082800 w 2083287"/>
                <a:gd name="T3" fmla="*/ 0 h 976698"/>
                <a:gd name="T4" fmla="*/ 2063624 w 2083287"/>
                <a:gd name="T5" fmla="*/ 198369 h 976698"/>
                <a:gd name="T6" fmla="*/ 1740485 w 2083287"/>
                <a:gd name="T7" fmla="*/ 711708 h 976698"/>
                <a:gd name="T8" fmla="*/ 821688 w 2083287"/>
                <a:gd name="T9" fmla="*/ 976313 h 976698"/>
                <a:gd name="T10" fmla="*/ 0 w 2083287"/>
                <a:gd name="T11" fmla="*/ 807734 h 976698"/>
                <a:gd name="T12" fmla="*/ 0 w 2083287"/>
                <a:gd name="T13" fmla="*/ 199569 h 976698"/>
                <a:gd name="T14" fmla="*/ 772600 w 2083287"/>
                <a:gd name="T15" fmla="*/ 447104 h 976698"/>
                <a:gd name="T16" fmla="*/ 1216526 w 2083287"/>
                <a:gd name="T17" fmla="*/ 323336 h 976698"/>
                <a:gd name="T18" fmla="*/ 1370592 w 2083287"/>
                <a:gd name="T19" fmla="*/ 78870 h 976698"/>
                <a:gd name="T20" fmla="*/ 1378119 w 2083287"/>
                <a:gd name="T21" fmla="*/ 0 h 9766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83287" h="976698">
                  <a:moveTo>
                    <a:pt x="1378441" y="0"/>
                  </a:moveTo>
                  <a:lnTo>
                    <a:pt x="2083287" y="0"/>
                  </a:lnTo>
                  <a:lnTo>
                    <a:pt x="2064107" y="198447"/>
                  </a:lnTo>
                  <a:cubicBezTo>
                    <a:pt x="2021012" y="408454"/>
                    <a:pt x="1913273" y="579634"/>
                    <a:pt x="1740892" y="711989"/>
                  </a:cubicBezTo>
                  <a:cubicBezTo>
                    <a:pt x="1511050" y="888462"/>
                    <a:pt x="1204713" y="976698"/>
                    <a:pt x="821880" y="976698"/>
                  </a:cubicBezTo>
                  <a:cubicBezTo>
                    <a:pt x="481743" y="976698"/>
                    <a:pt x="207783" y="920483"/>
                    <a:pt x="0" y="808053"/>
                  </a:cubicBezTo>
                  <a:lnTo>
                    <a:pt x="0" y="199648"/>
                  </a:lnTo>
                  <a:cubicBezTo>
                    <a:pt x="220592" y="364736"/>
                    <a:pt x="478185" y="447280"/>
                    <a:pt x="772781" y="447280"/>
                  </a:cubicBezTo>
                  <a:cubicBezTo>
                    <a:pt x="959216" y="447280"/>
                    <a:pt x="1107226" y="406008"/>
                    <a:pt x="1216810" y="323464"/>
                  </a:cubicBezTo>
                  <a:cubicBezTo>
                    <a:pt x="1298998" y="261556"/>
                    <a:pt x="1350365" y="180035"/>
                    <a:pt x="1370912" y="78901"/>
                  </a:cubicBezTo>
                  <a:lnTo>
                    <a:pt x="13784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12460" y="3871595"/>
            <a:ext cx="3256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模型决定了下限，特征决定了上限。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8520" y="411510"/>
            <a:ext cx="62646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 w="10160">
                  <a:solidFill>
                    <a:srgbClr val="4BACC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MapReduce</a:t>
            </a:r>
            <a:r>
              <a:rPr kumimoji="0" lang="zh-CN" altLang="en-US" sz="3600" b="1" i="0" u="none" strike="noStrike" kern="1200" cap="none" spc="0" normalizeH="0" baseline="0" noProof="0" dirty="0">
                <a:ln w="10160">
                  <a:solidFill>
                    <a:srgbClr val="4BACC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将数据筛选压缩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520" y="1000853"/>
            <a:ext cx="72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使用原因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考虑主办方所提供的文件的大小和个数，以及数据涉及到日客流量的统计，且数据现在是离线处理，故选取</a:t>
            </a:r>
            <a:r>
              <a:rPr lang="en-US" altLang="zh-CN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MapReduce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解决这个问题。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数据分析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：每一条记录对应一个人在一个地铁站的刷卡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记录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。汇总同一个车站，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	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同一天的记录数量即可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统计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出该车站该天的人流量。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处理思路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	1.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从原始数据中筛选找到时间和车站编号列 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	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通过日期计算转换得到星期（后续建模需要）；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	3.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以日期和车站编号为主键分组汇总。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85330"/>
            <a:ext cx="3972479" cy="1314633"/>
          </a:xfrm>
          <a:prstGeom prst="rect">
            <a:avLst/>
          </a:prstGeom>
        </p:spPr>
      </p:pic>
      <p:sp>
        <p:nvSpPr>
          <p:cNvPr id="5" name="文本框 11"/>
          <p:cNvSpPr txBox="1">
            <a:spLocks noChangeArrowheads="1"/>
          </p:cNvSpPr>
          <p:nvPr/>
        </p:nvSpPr>
        <p:spPr bwMode="auto">
          <a:xfrm>
            <a:off x="179512" y="123478"/>
            <a:ext cx="2442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数据清洗</a:t>
            </a:r>
          </a:p>
        </p:txBody>
      </p:sp>
      <p:grpSp>
        <p:nvGrpSpPr>
          <p:cNvPr id="6" name="组合 5"/>
          <p:cNvGrpSpPr/>
          <p:nvPr/>
        </p:nvGrpSpPr>
        <p:grpSpPr bwMode="auto">
          <a:xfrm rot="-2700000">
            <a:off x="2589737" y="220939"/>
            <a:ext cx="166688" cy="165100"/>
            <a:chOff x="0" y="0"/>
            <a:chExt cx="1346200" cy="1346200"/>
          </a:xfrm>
        </p:grpSpPr>
        <p:cxnSp>
          <p:nvCxnSpPr>
            <p:cNvPr id="8" name="直接连接符 7"/>
            <p:cNvCxnSpPr>
              <a:cxnSpLocks noChangeShapeType="1"/>
            </p:cNvCxnSpPr>
            <p:nvPr/>
          </p:nvCxnSpPr>
          <p:spPr bwMode="auto">
            <a:xfrm>
              <a:off x="0" y="0"/>
              <a:ext cx="1346200" cy="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8"/>
            <p:cNvCxnSpPr>
              <a:cxnSpLocks noChangeShapeType="1"/>
            </p:cNvCxnSpPr>
            <p:nvPr/>
          </p:nvCxnSpPr>
          <p:spPr bwMode="auto">
            <a:xfrm>
              <a:off x="0" y="0"/>
              <a:ext cx="0" cy="13462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10"/>
            <p:cNvCxnSpPr>
              <a:cxnSpLocks noChangeShapeType="1"/>
            </p:cNvCxnSpPr>
            <p:nvPr/>
          </p:nvCxnSpPr>
          <p:spPr bwMode="auto">
            <a:xfrm>
              <a:off x="12700" y="0"/>
              <a:ext cx="1308100" cy="1308100"/>
            </a:xfrm>
            <a:prstGeom prst="line">
              <a:avLst/>
            </a:prstGeom>
            <a:noFill/>
            <a:ln w="25400" cap="rnd" cmpd="sng">
              <a:solidFill>
                <a:srgbClr val="45BBCE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82928d9df8cbefe43fedb8e1c17c6c7a34199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31628A"/>
      </a:dk2>
      <a:lt2>
        <a:srgbClr val="EEECE1"/>
      </a:lt2>
      <a:accent1>
        <a:srgbClr val="00ACF1"/>
      </a:accent1>
      <a:accent2>
        <a:srgbClr val="66B699"/>
      </a:accent2>
      <a:accent3>
        <a:srgbClr val="A5CB52"/>
      </a:accent3>
      <a:accent4>
        <a:srgbClr val="E6E7E9"/>
      </a:accent4>
      <a:accent5>
        <a:srgbClr val="31628A"/>
      </a:accent5>
      <a:accent6>
        <a:srgbClr val="F8E9BE"/>
      </a:accent6>
      <a:hlink>
        <a:srgbClr val="31628A"/>
      </a:hlink>
      <a:folHlink>
        <a:srgbClr val="3162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1855</Words>
  <Application>Microsoft Office PowerPoint</Application>
  <PresentationFormat>全屏显示(16:9)</PresentationFormat>
  <Paragraphs>712</Paragraphs>
  <Slides>24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굴림</vt:lpstr>
      <vt:lpstr>等线</vt:lpstr>
      <vt:lpstr>方正兰亭中黑_GBK</vt:lpstr>
      <vt:lpstr>华文黑体</vt:lpstr>
      <vt:lpstr>宋体</vt:lpstr>
      <vt:lpstr>微软雅黑</vt:lpstr>
      <vt:lpstr>Arial</vt:lpstr>
      <vt:lpstr>Calibri</vt:lpstr>
      <vt:lpstr>Calibri Light</vt:lpstr>
      <vt:lpstr>Marlett</vt:lpstr>
      <vt:lpstr>Times New Roman</vt:lpstr>
      <vt:lpstr>1_Office 主题​​</vt:lpstr>
      <vt:lpstr>2_Office 主题​​</vt:lpstr>
      <vt:lpstr>Office 主题</vt:lpstr>
      <vt:lpstr>Office 主题​​</vt:lpstr>
      <vt:lpstr>3_Office 主题​​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演示文稿22</dc:title>
  <dc:creator>DU CHUAN</dc:creator>
  <cp:lastModifiedBy>chen ruhai</cp:lastModifiedBy>
  <cp:revision>267</cp:revision>
  <dcterms:created xsi:type="dcterms:W3CDTF">2015-11-26T10:11:00Z</dcterms:created>
  <dcterms:modified xsi:type="dcterms:W3CDTF">2019-11-16T13:50:12Z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